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75" r:id="rId2"/>
    <p:sldId id="276" r:id="rId3"/>
    <p:sldId id="278" r:id="rId4"/>
    <p:sldId id="271" r:id="rId5"/>
    <p:sldId id="272" r:id="rId6"/>
    <p:sldId id="279" r:id="rId7"/>
    <p:sldId id="273" r:id="rId8"/>
    <p:sldId id="283" r:id="rId9"/>
    <p:sldId id="301" r:id="rId10"/>
    <p:sldId id="284" r:id="rId11"/>
    <p:sldId id="285" r:id="rId12"/>
    <p:sldId id="286" r:id="rId13"/>
    <p:sldId id="287" r:id="rId14"/>
    <p:sldId id="288" r:id="rId15"/>
    <p:sldId id="290" r:id="rId16"/>
    <p:sldId id="289" r:id="rId17"/>
    <p:sldId id="291" r:id="rId18"/>
    <p:sldId id="293" r:id="rId19"/>
    <p:sldId id="297" r:id="rId20"/>
    <p:sldId id="292" r:id="rId21"/>
    <p:sldId id="296" r:id="rId22"/>
    <p:sldId id="295" r:id="rId23"/>
    <p:sldId id="298" r:id="rId24"/>
    <p:sldId id="299" r:id="rId25"/>
    <p:sldId id="300" r:id="rId26"/>
    <p:sldId id="321" r:id="rId27"/>
    <p:sldId id="322" r:id="rId28"/>
    <p:sldId id="302" r:id="rId29"/>
    <p:sldId id="305" r:id="rId30"/>
    <p:sldId id="307" r:id="rId31"/>
    <p:sldId id="306" r:id="rId32"/>
    <p:sldId id="280" r:id="rId33"/>
    <p:sldId id="308" r:id="rId34"/>
    <p:sldId id="281" r:id="rId35"/>
    <p:sldId id="309" r:id="rId36"/>
    <p:sldId id="310" r:id="rId37"/>
    <p:sldId id="311" r:id="rId38"/>
    <p:sldId id="313" r:id="rId39"/>
    <p:sldId id="318" r:id="rId40"/>
    <p:sldId id="320" r:id="rId4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2" autoAdjust="0"/>
    <p:restoredTop sz="94660"/>
  </p:normalViewPr>
  <p:slideViewPr>
    <p:cSldViewPr>
      <p:cViewPr varScale="1">
        <p:scale>
          <a:sx n="84" d="100"/>
          <a:sy n="84" d="100"/>
        </p:scale>
        <p:origin x="-114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96E2A-80F5-4950-BFFF-9EEDB61794E2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EEF37-3A9A-4100-BE25-7126F22B529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00F06-43C8-435C-BFDD-AB247D817BD8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E1DE1-EA4B-4EA2-B511-6D598E8DEC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E1DE1-EA4B-4EA2-B511-6D598E8DEC9C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25A2F-34AF-496C-ABDE-7764454A191A}" type="datetimeFigureOut">
              <a:rPr lang="sk-SK" smtClean="0"/>
              <a:pPr/>
              <a:t>8. 12. 2011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C5A98-3915-47B2-BB07-D8B2746DDB12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domi%20;o))))\oLd%20scHOOl\University\ING\5.ro&#269;n&#237;k\Soci&#225;lna%20komunik&#225;cia\Semestral%20project\Commercials\Bobika.wmv" TargetMode="Externa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domi%20;o))))\oLd%20scHOOl\University\ING\5.ro&#269;n&#237;k\Soci&#225;lna%20komunik&#225;cia\Semestral%20project\Commercials\Fidorka%20%20%20Girl.wmv" TargetMode="Externa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domi%20;o))))\oLd%20scHOOl\University\ING\5.ro&#269;n&#237;k\Soci&#225;lna%20komunik&#225;cia\Semestral%20project\Commercials\Contrex%20%20%20Ma%20Contrexprience%20%20%2097s.wmv" TargetMode="Externa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k-SK" sz="4800" b="1" dirty="0" smtClean="0">
                <a:solidFill>
                  <a:srgbClr val="FFFF00"/>
                </a:solidFill>
                <a:latin typeface="Algerian" pitchFamily="82" charset="0"/>
              </a:rPr>
              <a:t>Reklama a jej vplyv na psychiku jedinca</a:t>
            </a:r>
            <a:endParaRPr lang="sk-SK" sz="4800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sz="2800" dirty="0" smtClean="0">
                <a:solidFill>
                  <a:schemeClr val="bg1"/>
                </a:solidFill>
                <a:latin typeface="Calibri" pitchFamily="34" charset="0"/>
              </a:rPr>
              <a:t>Dominika </a:t>
            </a:r>
            <a:r>
              <a:rPr lang="sk-SK" sz="2800" dirty="0" err="1" smtClean="0">
                <a:solidFill>
                  <a:schemeClr val="bg1"/>
                </a:solidFill>
                <a:latin typeface="Calibri" pitchFamily="34" charset="0"/>
              </a:rPr>
              <a:t>Krajňáková</a:t>
            </a:r>
            <a:endParaRPr lang="sk-SK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sk-SK" sz="2800" dirty="0" smtClean="0">
                <a:solidFill>
                  <a:schemeClr val="bg1"/>
                </a:solidFill>
                <a:latin typeface="Calibri" pitchFamily="34" charset="0"/>
              </a:rPr>
              <a:t>2.roč. ING</a:t>
            </a:r>
          </a:p>
          <a:p>
            <a:r>
              <a:rPr lang="sk-SK" sz="2800" dirty="0" smtClean="0">
                <a:solidFill>
                  <a:schemeClr val="bg1"/>
                </a:solidFill>
                <a:latin typeface="Calibri" pitchFamily="34" charset="0"/>
              </a:rPr>
              <a:t>2011/2012</a:t>
            </a:r>
            <a:endParaRPr lang="sk-SK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218" name="Picture 2" descr="F:\domi ;o))))\Social communication - project\ppt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3031529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60648"/>
            <a:ext cx="2599978" cy="2374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16632"/>
            <a:ext cx="2437088" cy="2259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:\domi ;o))))\Social communication - project\314939_248301431889190_143532779032723_745820_2134802359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FF00"/>
                </a:solidFill>
                <a:latin typeface="Algerian" pitchFamily="82" charset="0"/>
              </a:rPr>
              <a:t>Vplyv reklamy</a:t>
            </a:r>
            <a:endParaRPr lang="sk-SK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vplyv  na správanie, myslenie aj jednanie ľudí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snaha expertov nájsť čo najefektívnejší spôsob ako v čo najmenšom priestore vzbudiť príslušnú  túžbu, ovplyvniť emócie 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→ </a:t>
            </a:r>
            <a:r>
              <a:rPr lang="sk-SK" b="1" dirty="0" smtClean="0">
                <a:solidFill>
                  <a:schemeClr val="bg1"/>
                </a:solidFill>
                <a:latin typeface="Calibri"/>
              </a:rPr>
              <a:t>kúpa produktu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sk-SK" i="1" u="sng" dirty="0" smtClean="0">
                <a:solidFill>
                  <a:schemeClr val="bg1"/>
                </a:solidFill>
                <a:latin typeface="Calibri"/>
              </a:rPr>
              <a:t>overené prvky, obrazy, aspekty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: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vtip, humor, zveličenie;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rgbClr val="FFFF00"/>
                </a:solidFill>
                <a:latin typeface="Calibri"/>
              </a:rPr>
              <a:t>krása, zábava, erotika</a:t>
            </a:r>
            <a:r>
              <a:rPr lang="sk-SK" i="1" dirty="0" smtClean="0">
                <a:solidFill>
                  <a:schemeClr val="bg1"/>
                </a:solidFill>
                <a:latin typeface="Calibri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pic>
        <p:nvPicPr>
          <p:cNvPr id="3" name="Obrázek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052736"/>
            <a:ext cx="33843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pic>
        <p:nvPicPr>
          <p:cNvPr id="4" name="Obráze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352839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556792"/>
            <a:ext cx="379135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solidFill>
                  <a:srgbClr val="FFFF00"/>
                </a:solidFill>
                <a:latin typeface="Algerian" pitchFamily="82" charset="0"/>
              </a:rPr>
              <a:t>Vplyv reklamy</a:t>
            </a:r>
            <a:endParaRPr lang="sk-SK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vplyv  na správanie, myslenie aj jednanie ľudí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snaha expertov nájsť čo najefektívnejší spôsob ako v čo najmenšom priestore vzbudiť príslušnú  túžbu, ovplyvniť emócie 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→ </a:t>
            </a:r>
            <a:r>
              <a:rPr lang="sk-SK" b="1" dirty="0" smtClean="0">
                <a:solidFill>
                  <a:schemeClr val="bg1"/>
                </a:solidFill>
                <a:latin typeface="Calibri"/>
              </a:rPr>
              <a:t>kúpa produktu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sk-SK" i="1" u="sng" dirty="0" smtClean="0">
                <a:solidFill>
                  <a:schemeClr val="bg1"/>
                </a:solidFill>
                <a:latin typeface="Calibri"/>
              </a:rPr>
              <a:t>overené prvky, obrazy, aspekty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: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vtip, humor, zveličenie;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krása, zábava, erotika;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rgbClr val="FFFF00"/>
                </a:solidFill>
                <a:latin typeface="Calibri"/>
              </a:rPr>
              <a:t>deti, spokojnosť, pohoda</a:t>
            </a:r>
            <a:r>
              <a:rPr lang="sk-SK" i="1" dirty="0" smtClean="0">
                <a:solidFill>
                  <a:schemeClr val="bg1"/>
                </a:solidFill>
                <a:latin typeface="Calibri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1776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l"/>
            <a:r>
              <a:rPr lang="sk-SK" sz="4800" b="1" dirty="0" smtClean="0">
                <a:solidFill>
                  <a:srgbClr val="FFFF00"/>
                </a:solidFill>
                <a:latin typeface="Algerian" pitchFamily="82" charset="0"/>
              </a:rPr>
              <a:t>Obsah</a:t>
            </a:r>
            <a:endParaRPr lang="sk-SK" sz="4800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rgbClr val="FFFF00"/>
              </a:buClr>
              <a:buFont typeface="+mj-lt"/>
              <a:buAutoNum type="arabicPeriod"/>
            </a:pPr>
            <a:r>
              <a:rPr lang="sk-SK" dirty="0" smtClean="0">
                <a:solidFill>
                  <a:schemeClr val="bg1"/>
                </a:solidFill>
                <a:latin typeface="Calibri" pitchFamily="34" charset="0"/>
              </a:rPr>
              <a:t>Čo je to reklama</a:t>
            </a:r>
          </a:p>
          <a:p>
            <a:pPr marL="514350" indent="-514350">
              <a:buClr>
                <a:srgbClr val="FFFF00"/>
              </a:buClr>
              <a:buFont typeface="+mj-lt"/>
              <a:buAutoNum type="arabicPeriod"/>
            </a:pPr>
            <a:r>
              <a:rPr lang="sk-SK" dirty="0" smtClean="0">
                <a:solidFill>
                  <a:schemeClr val="bg1"/>
                </a:solidFill>
                <a:latin typeface="Calibri" pitchFamily="34" charset="0"/>
              </a:rPr>
              <a:t>Vplyv reklamy</a:t>
            </a:r>
          </a:p>
          <a:p>
            <a:pPr marL="514350" indent="-514350">
              <a:buClr>
                <a:srgbClr val="FFFF00"/>
              </a:buClr>
              <a:buFont typeface="+mj-lt"/>
              <a:buAutoNum type="arabicPeriod"/>
            </a:pPr>
            <a:r>
              <a:rPr lang="sk-SK" dirty="0" smtClean="0">
                <a:solidFill>
                  <a:schemeClr val="bg1"/>
                </a:solidFill>
                <a:latin typeface="Calibri" pitchFamily="34" charset="0"/>
              </a:rPr>
              <a:t>Reklama a deti</a:t>
            </a:r>
          </a:p>
          <a:p>
            <a:pPr marL="514350" indent="-514350">
              <a:buClr>
                <a:srgbClr val="FFFF00"/>
              </a:buClr>
              <a:buFont typeface="+mj-lt"/>
              <a:buAutoNum type="arabicPeriod"/>
            </a:pPr>
            <a:r>
              <a:rPr lang="sk-SK" dirty="0" smtClean="0">
                <a:solidFill>
                  <a:schemeClr val="bg1"/>
                </a:solidFill>
                <a:latin typeface="Calibri" pitchFamily="34" charset="0"/>
              </a:rPr>
              <a:t>Etika v reklame</a:t>
            </a:r>
          </a:p>
          <a:p>
            <a:endParaRPr lang="sk-SK" dirty="0"/>
          </a:p>
        </p:txBody>
      </p:sp>
      <p:pic>
        <p:nvPicPr>
          <p:cNvPr id="5" name="Zástupný symbol pro obsah 5" descr="ppt 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00808"/>
            <a:ext cx="3313201" cy="2915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solidFill>
                  <a:srgbClr val="FFFF00"/>
                </a:solidFill>
                <a:latin typeface="Algerian" pitchFamily="82" charset="0"/>
              </a:rPr>
              <a:t>Vplyv reklamy</a:t>
            </a:r>
            <a:endParaRPr lang="sk-SK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vplyv  na správanie, myslenie aj jednanie ľudí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snaha expertov nájsť čo najefektívnejší spôsob ako v čo najmenšom priestore vzbudiť príslušnú  túžbu, ovplyvniť emócie 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→ </a:t>
            </a:r>
            <a:r>
              <a:rPr lang="sk-SK" b="1" dirty="0" smtClean="0">
                <a:solidFill>
                  <a:schemeClr val="bg1"/>
                </a:solidFill>
                <a:latin typeface="Calibri"/>
              </a:rPr>
              <a:t>kúpa produktu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sk-SK" i="1" u="sng" dirty="0" smtClean="0">
                <a:solidFill>
                  <a:schemeClr val="bg1"/>
                </a:solidFill>
                <a:latin typeface="Calibri"/>
              </a:rPr>
              <a:t>overené prvky, obrazy, aspekty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: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vtip, humor, zveličenie;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krása, zábava, erotika;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deti, spokojnosť, pohoda;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rgbClr val="FFFF00"/>
                </a:solidFill>
                <a:latin typeface="Calibri"/>
              </a:rPr>
              <a:t>farby, hudba, zážitok, prekvapenie</a:t>
            </a:r>
            <a:r>
              <a:rPr lang="sk-SK" i="1" dirty="0" smtClean="0">
                <a:solidFill>
                  <a:schemeClr val="bg1"/>
                </a:solidFill>
                <a:latin typeface="Calibri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8276" y="0"/>
            <a:ext cx="102979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12479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solidFill>
                  <a:srgbClr val="FFFF00"/>
                </a:solidFill>
                <a:latin typeface="Algerian" pitchFamily="82" charset="0"/>
              </a:rPr>
              <a:t>Vplyv reklamy</a:t>
            </a:r>
            <a:endParaRPr lang="sk-SK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vplyv  na správanie, myslenie aj jednanie ľudí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snaha expertov nájsť čo najefektívnejší spôsob ako v čo najmenšom priestore vzbudiť príslušnú  túžbu, ovplyvniť emócie 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→ </a:t>
            </a:r>
            <a:r>
              <a:rPr lang="sk-SK" b="1" dirty="0" smtClean="0">
                <a:solidFill>
                  <a:schemeClr val="bg1"/>
                </a:solidFill>
                <a:latin typeface="Calibri"/>
              </a:rPr>
              <a:t>kúpa produktu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sk-SK" i="1" u="sng" dirty="0" smtClean="0">
                <a:solidFill>
                  <a:schemeClr val="bg1"/>
                </a:solidFill>
                <a:latin typeface="Calibri"/>
              </a:rPr>
              <a:t>overené prvky, obrazy, aspekty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: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vtip, humor, zveličenie;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krása, zábava, erotika;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deti, spokojnosť, pohoda;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farby, hudba, zážitok, prekvapenie;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rgbClr val="FFFF00"/>
                </a:solidFill>
                <a:latin typeface="Calibri"/>
              </a:rPr>
              <a:t>strach, závisť, nenávisť, agresia</a:t>
            </a:r>
            <a:endParaRPr lang="sk-SK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pic>
        <p:nvPicPr>
          <p:cNvPr id="4" name="Obráze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764704"/>
            <a:ext cx="3881784" cy="550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51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FF00"/>
                </a:solidFill>
                <a:latin typeface="Algerian" pitchFamily="82" charset="0"/>
              </a:rPr>
              <a:t>Vplyv reklamy</a:t>
            </a:r>
            <a:endParaRPr lang="sk-SK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vplyv  na správanie, myslenie aj jednanie ľudí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snaha expertov nájsť čo najefektívnejší spôsob ako v čo najmenšom priestore vzbudiť príslušnú  túžbu, ovplyvniť emócie 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→ </a:t>
            </a:r>
            <a:r>
              <a:rPr lang="sk-SK" b="1" dirty="0" smtClean="0">
                <a:solidFill>
                  <a:schemeClr val="bg1"/>
                </a:solidFill>
                <a:latin typeface="Calibri"/>
              </a:rPr>
              <a:t>kúpa produktu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sk-SK" i="1" u="sng" dirty="0" smtClean="0">
                <a:solidFill>
                  <a:schemeClr val="bg1"/>
                </a:solidFill>
                <a:latin typeface="Calibri"/>
              </a:rPr>
              <a:t>overené prvky, obrazy, aspekty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: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vtip, humor, zveličenie;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krása, zábava, erotika;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deti, spokojnosť, pohoda;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farby, hudba, zážitok, prekvapenie;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strach, závisť, nenávisť, agresia;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rgbClr val="FFFF00"/>
                </a:solidFill>
                <a:latin typeface="Calibri"/>
              </a:rPr>
              <a:t>porovnávanie s konkurenciou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endParaRPr lang="sk-SK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pic>
        <p:nvPicPr>
          <p:cNvPr id="6" name="Obrázek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Podprahová reklama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sofistikovaný nástroj psychológie reklamy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apel na základné inštinkty a pudy recipienta</a:t>
            </a:r>
          </a:p>
          <a:p>
            <a:pPr>
              <a:buClr>
                <a:srgbClr val="FFFF00"/>
              </a:buClr>
              <a:buNone/>
            </a:pPr>
            <a:r>
              <a:rPr lang="sk-SK" dirty="0" smtClean="0">
                <a:solidFill>
                  <a:schemeClr val="bg1"/>
                </a:solidFill>
              </a:rPr>
              <a:t> =  </a:t>
            </a:r>
            <a:r>
              <a:rPr lang="sk-SK" b="1" dirty="0" smtClean="0">
                <a:solidFill>
                  <a:schemeClr val="bg1"/>
                </a:solidFill>
              </a:rPr>
              <a:t>krátke vsunutie správy alebo obrázku vo veľmi krátkom časovom úseku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1957 – </a:t>
            </a:r>
            <a:r>
              <a:rPr lang="sk-SK" dirty="0" err="1" smtClean="0">
                <a:solidFill>
                  <a:schemeClr val="bg1"/>
                </a:solidFill>
              </a:rPr>
              <a:t>James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Vicary</a:t>
            </a:r>
            <a:endParaRPr lang="sk-SK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zákaz vo väčšine krajín</a:t>
            </a:r>
            <a:endParaRPr 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5137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Vplyv na konzumenta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ženy krásne, jemné, rozhodné, silné, muži milujúci a oddaní, deti hravé i tvrdohlavé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>
                <a:solidFill>
                  <a:schemeClr val="bg1"/>
                </a:solidFill>
              </a:rPr>
              <a:t>finančne náročné/nenáročné tovary</a:t>
            </a:r>
          </a:p>
          <a:p>
            <a:endParaRPr lang="sk-SK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899592" y="2852936"/>
          <a:ext cx="6984776" cy="1895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88"/>
                <a:gridCol w="3492388"/>
              </a:tblGrid>
              <a:tr h="432048"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rgbClr val="FFFF00"/>
                          </a:solidFill>
                        </a:rPr>
                        <a:t>ŽENY</a:t>
                      </a:r>
                      <a:endParaRPr lang="sk-SK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rgbClr val="FFFF00"/>
                          </a:solidFill>
                        </a:rPr>
                        <a:t>MUŽI</a:t>
                      </a:r>
                      <a:endParaRPr lang="sk-SK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1367790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"/>
                      </a:pPr>
                      <a:r>
                        <a:rPr lang="sk-SK" baseline="0" dirty="0" smtClean="0"/>
                        <a:t> pocity, emócie</a:t>
                      </a:r>
                    </a:p>
                    <a:p>
                      <a:pPr>
                        <a:buFont typeface="Wingdings" pitchFamily="2" charset="2"/>
                        <a:buChar char=""/>
                      </a:pPr>
                      <a:r>
                        <a:rPr lang="sk-SK" baseline="0" dirty="0" smtClean="0"/>
                        <a:t> deti</a:t>
                      </a:r>
                    </a:p>
                    <a:p>
                      <a:pPr>
                        <a:buFont typeface="Wingdings" pitchFamily="2" charset="2"/>
                        <a:buChar char=""/>
                      </a:pPr>
                      <a:r>
                        <a:rPr lang="sk-SK" baseline="0" dirty="0" smtClean="0"/>
                        <a:t> nežný, jemný prístup</a:t>
                      </a:r>
                    </a:p>
                    <a:p>
                      <a:pPr>
                        <a:buFont typeface="Wingdings" pitchFamily="2" charset="2"/>
                        <a:buChar char=""/>
                      </a:pPr>
                      <a:r>
                        <a:rPr lang="sk-SK" baseline="0" dirty="0" smtClean="0"/>
                        <a:t> estetické podnety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C"/>
                      </a:pPr>
                      <a:r>
                        <a:rPr lang="sk-SK" dirty="0" smtClean="0"/>
                        <a:t> vyzdvihnutie sily, moci, spoločenského statusu, fyzickej príťažlivosti</a:t>
                      </a:r>
                    </a:p>
                    <a:p>
                      <a:pPr>
                        <a:buFont typeface="Wingdings" pitchFamily="2" charset="2"/>
                        <a:buChar char="C"/>
                      </a:pPr>
                      <a:r>
                        <a:rPr lang="sk-SK" baseline="0" dirty="0" smtClean="0"/>
                        <a:t> m</a:t>
                      </a:r>
                      <a:r>
                        <a:rPr lang="sk-SK" dirty="0" smtClean="0"/>
                        <a:t>askulínnejší</a:t>
                      </a:r>
                      <a:r>
                        <a:rPr lang="sk-SK" baseline="0" dirty="0" smtClean="0"/>
                        <a:t> jazyk, typ humoru,..</a:t>
                      </a:r>
                      <a:endParaRPr lang="sk-SK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5137"/>
          </a:xfrm>
          <a:prstGeom prst="rect">
            <a:avLst/>
          </a:prstGeom>
          <a:noFill/>
        </p:spPr>
      </p:pic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800" b="1" dirty="0" smtClean="0">
                <a:solidFill>
                  <a:srgbClr val="7030A0"/>
                </a:solidFill>
                <a:latin typeface="Calibri" pitchFamily="34" charset="0"/>
              </a:rPr>
              <a:t>1.časť :</a:t>
            </a:r>
            <a:r>
              <a:rPr lang="sk-SK" sz="4800" b="1" dirty="0" smtClean="0">
                <a:latin typeface="Calibri" pitchFamily="34" charset="0"/>
              </a:rPr>
              <a:t> </a:t>
            </a:r>
          </a:p>
          <a:p>
            <a:pPr algn="ctr">
              <a:buNone/>
            </a:pPr>
            <a:r>
              <a:rPr lang="sk-SK" sz="5400" b="1" dirty="0" smtClean="0">
                <a:solidFill>
                  <a:srgbClr val="FFFF00"/>
                </a:solidFill>
                <a:latin typeface="Algerian" pitchFamily="82" charset="0"/>
              </a:rPr>
              <a:t>ČO JE TO REKLAMA?</a:t>
            </a:r>
            <a:endParaRPr lang="sk-SK" sz="5400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429000"/>
            <a:ext cx="4377003" cy="328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Pozitívne podnety reklamy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52578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impulz k charitatívnemu cíteniu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sociálna reklama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nástroj posilnenia komunikácie v rodine, spoločenských vzťahoch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708920"/>
            <a:ext cx="3816424" cy="273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Zatienenie produktu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pic>
        <p:nvPicPr>
          <p:cNvPr id="6" name="Bobika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743200" y="2492896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395536" y="764704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5400" b="1" dirty="0" smtClean="0">
                <a:solidFill>
                  <a:srgbClr val="7030A0"/>
                </a:solidFill>
                <a:latin typeface="Calibri" pitchFamily="34" charset="0"/>
              </a:rPr>
              <a:t>3.časť :</a:t>
            </a:r>
            <a:r>
              <a:rPr lang="sk-SK" sz="5400" b="1" dirty="0" smtClean="0">
                <a:latin typeface="Calibri" pitchFamily="34" charset="0"/>
              </a:rPr>
              <a:t> </a:t>
            </a:r>
          </a:p>
          <a:p>
            <a:pPr algn="ctr">
              <a:buNone/>
            </a:pPr>
            <a:r>
              <a:rPr lang="sk-SK" sz="5400" b="1" dirty="0" smtClean="0">
                <a:solidFill>
                  <a:srgbClr val="FFFF00"/>
                </a:solidFill>
                <a:latin typeface="Algerian" pitchFamily="82" charset="0"/>
              </a:rPr>
              <a:t>REKLAMA a deti</a:t>
            </a:r>
            <a:endParaRPr lang="sk-SK" sz="5400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780928"/>
            <a:ext cx="2719214" cy="362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Reklama a deti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mladší školský vek – fikcia/skutočnosť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preberanie vzorov správania, dôvera informáciám v reklame</a:t>
            </a:r>
          </a:p>
          <a:p>
            <a:pPr>
              <a:buNone/>
            </a:pPr>
            <a:r>
              <a:rPr lang="sk-SK" b="1" i="1" dirty="0" smtClean="0">
                <a:solidFill>
                  <a:srgbClr val="FFFF00"/>
                </a:solidFill>
              </a:rPr>
              <a:t>3 – 4 </a:t>
            </a:r>
            <a:r>
              <a:rPr lang="sk-SK" b="1" i="1" dirty="0" smtClean="0">
                <a:solidFill>
                  <a:schemeClr val="bg1"/>
                </a:solidFill>
              </a:rPr>
              <a:t>roky 		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→ </a:t>
            </a:r>
            <a:r>
              <a:rPr lang="sk-SK" sz="3000" dirty="0" smtClean="0">
                <a:solidFill>
                  <a:schemeClr val="bg1"/>
                </a:solidFill>
                <a:latin typeface="Calibri"/>
              </a:rPr>
              <a:t>nedostatok skúseností, rovesníci</a:t>
            </a:r>
            <a:endParaRPr lang="sk-SK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sk-SK" b="1" i="1" dirty="0" smtClean="0">
                <a:solidFill>
                  <a:srgbClr val="FFFF00"/>
                </a:solidFill>
              </a:rPr>
              <a:t>8.</a:t>
            </a:r>
            <a:r>
              <a:rPr lang="sk-SK" b="1" i="1" dirty="0" smtClean="0">
                <a:solidFill>
                  <a:schemeClr val="bg1"/>
                </a:solidFill>
              </a:rPr>
              <a:t> rok života 	</a:t>
            </a:r>
            <a:r>
              <a:rPr lang="sk-SK" dirty="0" smtClean="0">
                <a:solidFill>
                  <a:schemeClr val="bg1"/>
                </a:solidFill>
              </a:rPr>
              <a:t>→ </a:t>
            </a:r>
            <a:r>
              <a:rPr lang="sk-SK" sz="3000" dirty="0" smtClean="0">
                <a:solidFill>
                  <a:schemeClr val="bg1"/>
                </a:solidFill>
              </a:rPr>
              <a:t>začiatok hodnotenia</a:t>
            </a:r>
            <a:endParaRPr lang="sk-SK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sk-SK" b="1" i="1" dirty="0" smtClean="0">
                <a:solidFill>
                  <a:srgbClr val="FFFF00"/>
                </a:solidFill>
              </a:rPr>
              <a:t>9 – 10 </a:t>
            </a:r>
            <a:r>
              <a:rPr lang="sk-SK" b="1" i="1" dirty="0" smtClean="0">
                <a:solidFill>
                  <a:schemeClr val="bg1"/>
                </a:solidFill>
              </a:rPr>
              <a:t>rokov 	</a:t>
            </a:r>
            <a:r>
              <a:rPr lang="sk-SK" dirty="0" smtClean="0">
                <a:solidFill>
                  <a:schemeClr val="bg1"/>
                </a:solidFill>
              </a:rPr>
              <a:t>→ </a:t>
            </a:r>
            <a:r>
              <a:rPr lang="sk-SK" sz="3000" dirty="0" smtClean="0">
                <a:solidFill>
                  <a:schemeClr val="bg1"/>
                </a:solidFill>
              </a:rPr>
              <a:t>reklama </a:t>
            </a:r>
            <a:r>
              <a:rPr lang="sk-SK" sz="3000" dirty="0" err="1" smtClean="0">
                <a:solidFill>
                  <a:schemeClr val="bg1"/>
                </a:solidFill>
              </a:rPr>
              <a:t>vs</a:t>
            </a:r>
            <a:r>
              <a:rPr lang="sk-SK" sz="3000" dirty="0" smtClean="0">
                <a:solidFill>
                  <a:schemeClr val="bg1"/>
                </a:solidFill>
              </a:rPr>
              <a:t>. skutočnosť</a:t>
            </a:r>
            <a:endParaRPr lang="sk-SK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sk-SK" b="1" i="1" dirty="0" smtClean="0">
                <a:solidFill>
                  <a:srgbClr val="FFFF00"/>
                </a:solidFill>
              </a:rPr>
              <a:t>11 – 13 </a:t>
            </a:r>
            <a:r>
              <a:rPr lang="sk-SK" b="1" i="1" dirty="0" smtClean="0">
                <a:solidFill>
                  <a:schemeClr val="bg1"/>
                </a:solidFill>
              </a:rPr>
              <a:t>rokov 	</a:t>
            </a:r>
            <a:r>
              <a:rPr lang="sk-SK" dirty="0" smtClean="0">
                <a:solidFill>
                  <a:schemeClr val="bg1"/>
                </a:solidFill>
              </a:rPr>
              <a:t>→ </a:t>
            </a:r>
            <a:r>
              <a:rPr lang="sk-SK" sz="3000" dirty="0" smtClean="0">
                <a:solidFill>
                  <a:schemeClr val="bg1"/>
                </a:solidFill>
              </a:rPr>
              <a:t>vnímanie značiek</a:t>
            </a:r>
            <a:endParaRPr lang="sk-SK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sk-SK" b="1" i="1" dirty="0" smtClean="0">
                <a:solidFill>
                  <a:srgbClr val="FFFF00"/>
                </a:solidFill>
              </a:rPr>
              <a:t>14 – 19 </a:t>
            </a:r>
            <a:r>
              <a:rPr lang="sk-SK" b="1" i="1" dirty="0" smtClean="0">
                <a:solidFill>
                  <a:schemeClr val="bg1"/>
                </a:solidFill>
              </a:rPr>
              <a:t>rokov 	</a:t>
            </a:r>
            <a:r>
              <a:rPr lang="sk-SK" dirty="0" smtClean="0">
                <a:solidFill>
                  <a:schemeClr val="bg1"/>
                </a:solidFill>
              </a:rPr>
              <a:t>→ </a:t>
            </a:r>
            <a:r>
              <a:rPr lang="sk-SK" sz="3000" dirty="0" smtClean="0">
                <a:solidFill>
                  <a:schemeClr val="bg1"/>
                </a:solidFill>
              </a:rPr>
              <a:t>„reklamní narkomani“</a:t>
            </a:r>
            <a:endParaRPr lang="sk-SK" dirty="0" smtClean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800" b="1" dirty="0" smtClean="0">
                <a:solidFill>
                  <a:srgbClr val="7030A0"/>
                </a:solidFill>
                <a:latin typeface="Calibri" pitchFamily="34" charset="0"/>
              </a:rPr>
              <a:t>4.časť :</a:t>
            </a:r>
            <a:r>
              <a:rPr lang="sk-SK" sz="4800" b="1" dirty="0" smtClean="0">
                <a:latin typeface="Calibri" pitchFamily="34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sk-SK" sz="4400" b="1" dirty="0" smtClean="0">
                <a:solidFill>
                  <a:srgbClr val="FFFF00"/>
                </a:solidFill>
                <a:latin typeface="Algerian" pitchFamily="82" charset="0"/>
                <a:ea typeface="+mj-ea"/>
                <a:cs typeface="+mj-cs"/>
              </a:rPr>
              <a:t>ETIKA v REKLAME</a:t>
            </a:r>
            <a:endParaRPr lang="sk-SK" sz="4400" b="1" dirty="0">
              <a:solidFill>
                <a:srgbClr val="FFFF00"/>
              </a:solidFill>
              <a:latin typeface="Algerian" pitchFamily="82" charset="0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573016"/>
            <a:ext cx="5715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Regulácia reklamy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komerčný dopad pre zadávateľa, ale na úkor konzumentov  </a:t>
            </a:r>
          </a:p>
          <a:p>
            <a:pPr>
              <a:buClr>
                <a:srgbClr val="FFFF00"/>
              </a:buClr>
              <a:buNone/>
            </a:pPr>
            <a:r>
              <a:rPr lang="sk-SK" dirty="0" smtClean="0">
                <a:solidFill>
                  <a:schemeClr val="bg1"/>
                </a:solidFill>
              </a:rPr>
              <a:t>	 → </a:t>
            </a:r>
            <a:r>
              <a:rPr lang="sk-SK" i="1" u="sng" dirty="0" smtClean="0">
                <a:solidFill>
                  <a:schemeClr val="bg1"/>
                </a:solidFill>
              </a:rPr>
              <a:t>dôsledky: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sz="2800" dirty="0" smtClean="0">
                <a:solidFill>
                  <a:schemeClr val="bg1"/>
                </a:solidFill>
              </a:rPr>
              <a:t>finančné, psychické a sociálne, morálne a etické, v 		    oblasti rozvoja osobnosti</a:t>
            </a:r>
            <a:endParaRPr lang="sk-SK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regulácie reklamy v SR 	</a:t>
            </a:r>
            <a:r>
              <a:rPr lang="sk-SK" sz="2800" dirty="0" smtClean="0">
                <a:solidFill>
                  <a:schemeClr val="bg1"/>
                </a:solidFill>
                <a:latin typeface="Calibri"/>
              </a:rPr>
              <a:t>→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sk-SK" sz="2800" i="1" dirty="0" smtClean="0">
                <a:solidFill>
                  <a:schemeClr val="bg1"/>
                </a:solidFill>
                <a:latin typeface="Calibri"/>
              </a:rPr>
              <a:t>zákon č.147/2001 </a:t>
            </a:r>
            <a:r>
              <a:rPr lang="sk-SK" sz="2800" i="1" dirty="0" err="1" smtClean="0">
                <a:solidFill>
                  <a:schemeClr val="bg1"/>
                </a:solidFill>
                <a:latin typeface="Calibri"/>
              </a:rPr>
              <a:t>Z.z</a:t>
            </a:r>
            <a:r>
              <a:rPr lang="sk-SK" sz="2800" i="1" dirty="0" smtClean="0">
                <a:solidFill>
                  <a:schemeClr val="bg1"/>
                </a:solidFill>
                <a:latin typeface="Calibri"/>
              </a:rPr>
              <a:t>.</a:t>
            </a:r>
            <a:r>
              <a:rPr lang="sk-SK" sz="2800" dirty="0" smtClean="0">
                <a:solidFill>
                  <a:schemeClr val="bg1"/>
                </a:solidFill>
                <a:latin typeface="Calibri"/>
              </a:rPr>
              <a:t>				       	</a:t>
            </a:r>
            <a:r>
              <a:rPr lang="sk-SK" sz="2800" dirty="0" smtClean="0">
                <a:solidFill>
                  <a:schemeClr val="bg1"/>
                </a:solidFill>
              </a:rPr>
              <a:t>→</a:t>
            </a:r>
            <a:r>
              <a:rPr lang="sk-SK" sz="28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sk-SK" sz="2800" i="1" dirty="0" smtClean="0">
                <a:solidFill>
                  <a:schemeClr val="bg1"/>
                </a:solidFill>
                <a:latin typeface="Calibri"/>
              </a:rPr>
              <a:t>Etický kódex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sz="2800" i="1" u="sng" dirty="0" smtClean="0">
                <a:solidFill>
                  <a:schemeClr val="bg1"/>
                </a:solidFill>
                <a:latin typeface="Calibri"/>
              </a:rPr>
              <a:t>vybrané požiadavky na reklamu:</a:t>
            </a:r>
          </a:p>
          <a:p>
            <a:pPr marL="722313" indent="-360363">
              <a:buClr>
                <a:srgbClr val="FFFFCC"/>
              </a:buClr>
              <a:buFont typeface="Wingdings" pitchFamily="2" charset="2"/>
              <a:buChar char="|"/>
            </a:pPr>
            <a:r>
              <a:rPr lang="sk-SK" sz="2800" i="1" dirty="0" smtClean="0">
                <a:solidFill>
                  <a:schemeClr val="bg1"/>
                </a:solidFill>
                <a:latin typeface="Calibri"/>
              </a:rPr>
              <a:t>nesmie byť klamlivá;</a:t>
            </a:r>
          </a:p>
          <a:p>
            <a:pPr marL="722313" indent="-360363">
              <a:buClr>
                <a:srgbClr val="FFFFCC"/>
              </a:buClr>
              <a:buFont typeface="Wingdings" pitchFamily="2" charset="2"/>
              <a:buChar char="|"/>
            </a:pPr>
            <a:r>
              <a:rPr lang="sk-SK" sz="2800" i="1" dirty="0" smtClean="0">
                <a:solidFill>
                  <a:schemeClr val="bg1"/>
                </a:solidFill>
                <a:latin typeface="Calibri"/>
              </a:rPr>
              <a:t>nesmie byť skrytá;</a:t>
            </a:r>
          </a:p>
          <a:p>
            <a:pPr marL="722313" indent="-360363">
              <a:buClr>
                <a:srgbClr val="FFFFCC"/>
              </a:buClr>
              <a:buNone/>
            </a:pPr>
            <a:endParaRPr lang="sk-SK" sz="2800" i="1" dirty="0" smtClean="0">
              <a:solidFill>
                <a:schemeClr val="bg1"/>
              </a:solidFill>
              <a:latin typeface="Calibri"/>
            </a:endParaRPr>
          </a:p>
          <a:p>
            <a:pPr marL="722313" indent="-360363">
              <a:buClr>
                <a:srgbClr val="FFFFCC"/>
              </a:buClr>
              <a:buNone/>
            </a:pPr>
            <a:endParaRPr lang="sk-SK" sz="2800" i="1" dirty="0" smtClean="0">
              <a:solidFill>
                <a:schemeClr val="bg1"/>
              </a:solidFill>
              <a:latin typeface="Calibri"/>
            </a:endParaRPr>
          </a:p>
          <a:p>
            <a:pPr marL="722313" indent="-360363">
              <a:buClr>
                <a:srgbClr val="FFFFCC"/>
              </a:buClr>
              <a:buFont typeface="Wingdings" pitchFamily="2" charset="2"/>
              <a:buChar char="|"/>
            </a:pPr>
            <a:r>
              <a:rPr lang="sk-SK" sz="2800" i="1" dirty="0" smtClean="0">
                <a:solidFill>
                  <a:schemeClr val="bg1"/>
                </a:solidFill>
                <a:latin typeface="Calibri"/>
              </a:rPr>
              <a:t>nesmie zneužívať dôveru spotrebiteľa, nedostatok jeho skúseností alebo vedomostí, propagovať násilie, vandalizmus, vulgárnosť; prezentovať nahotu ľudského tela pohoršujúcim spôsobom,...</a:t>
            </a:r>
            <a:endParaRPr lang="sk-SK" i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45024"/>
            <a:ext cx="2527356" cy="122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5137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Príklady neetických reklám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pic>
        <p:nvPicPr>
          <p:cNvPr id="5" name="Obráze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72816"/>
            <a:ext cx="3652683" cy="233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060848"/>
            <a:ext cx="3246718" cy="193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509120"/>
            <a:ext cx="302433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5137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Príklady neetických reklám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pic>
        <p:nvPicPr>
          <p:cNvPr id="8" name="Obrázek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060848"/>
            <a:ext cx="5112568" cy="366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45137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Príklady neetických reklám - FIDORKA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pic>
        <p:nvPicPr>
          <p:cNvPr id="6" name="Fidorka   Girl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47800" y="1576388"/>
            <a:ext cx="62484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45137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Ako na ženy ;)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pic>
        <p:nvPicPr>
          <p:cNvPr id="8" name="Contrex   Ma Contrexprience   97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4825" y="1576388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FF00"/>
                </a:solidFill>
                <a:latin typeface="Algerian" pitchFamily="82" charset="0"/>
              </a:rPr>
              <a:t>Definícia a typy reklamy</a:t>
            </a:r>
            <a:endParaRPr lang="sk-SK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"/>
            </a:pPr>
            <a:r>
              <a:rPr lang="sk-SK" dirty="0" smtClean="0">
                <a:solidFill>
                  <a:schemeClr val="bg1"/>
                </a:solidFill>
              </a:rPr>
              <a:t>17.st. , „</a:t>
            </a:r>
            <a:r>
              <a:rPr lang="sk-SK" i="1" dirty="0" err="1" smtClean="0">
                <a:solidFill>
                  <a:schemeClr val="bg1"/>
                </a:solidFill>
              </a:rPr>
              <a:t>reclamare</a:t>
            </a:r>
            <a:r>
              <a:rPr lang="sk-SK" dirty="0" smtClean="0">
                <a:solidFill>
                  <a:schemeClr val="bg1"/>
                </a:solidFill>
              </a:rPr>
              <a:t>“ </a:t>
            </a:r>
            <a:r>
              <a:rPr lang="sk-SK" sz="3000" dirty="0" smtClean="0">
                <a:solidFill>
                  <a:schemeClr val="bg1"/>
                </a:solidFill>
              </a:rPr>
              <a:t>(hlasno sa ozývať, znova volať)</a:t>
            </a:r>
            <a:endParaRPr lang="sk-SK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sk-SK" dirty="0" smtClean="0">
                <a:solidFill>
                  <a:schemeClr val="bg1"/>
                </a:solidFill>
              </a:rPr>
              <a:t>=  </a:t>
            </a:r>
            <a:r>
              <a:rPr lang="sk-SK" b="1" dirty="0" smtClean="0">
                <a:solidFill>
                  <a:schemeClr val="bg1"/>
                </a:solidFill>
              </a:rPr>
              <a:t>cieľavedomé komunikačné pôsobenie zamerané na cieľovú skupinu so zámerom utvárať názory a postoje vedúce k žiaducim činnostiam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i="1" dirty="0" smtClean="0">
                <a:solidFill>
                  <a:schemeClr val="bg1"/>
                </a:solidFill>
              </a:rPr>
              <a:t> </a:t>
            </a:r>
            <a:r>
              <a:rPr lang="sk-SK" i="1" u="sng" dirty="0" smtClean="0">
                <a:solidFill>
                  <a:schemeClr val="bg1"/>
                </a:solidFill>
              </a:rPr>
              <a:t>typy reklamy</a:t>
            </a:r>
            <a:r>
              <a:rPr lang="sk-SK" dirty="0" smtClean="0">
                <a:solidFill>
                  <a:schemeClr val="bg1"/>
                </a:solidFill>
              </a:rPr>
              <a:t>:</a:t>
            </a:r>
          </a:p>
          <a:p>
            <a:pPr marL="804863" indent="-274638">
              <a:buClr>
                <a:srgbClr val="FFFFCC"/>
              </a:buClr>
              <a:buFont typeface="Wingdings" pitchFamily="2" charset="2"/>
              <a:buChar char=""/>
            </a:pPr>
            <a:r>
              <a:rPr lang="sk-SK" dirty="0" smtClean="0">
                <a:solidFill>
                  <a:schemeClr val="bg1"/>
                </a:solidFill>
              </a:rPr>
              <a:t>	 </a:t>
            </a:r>
            <a:r>
              <a:rPr lang="sk-SK" i="1" dirty="0" smtClean="0">
                <a:solidFill>
                  <a:schemeClr val="bg1"/>
                </a:solidFill>
              </a:rPr>
              <a:t>informatívna</a:t>
            </a:r>
          </a:p>
          <a:p>
            <a:pPr marL="804863" indent="-274638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</a:rPr>
              <a:t>	 sugestívna</a:t>
            </a:r>
          </a:p>
          <a:p>
            <a:pPr marL="804863" indent="-274638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chemeClr val="bg1"/>
                </a:solidFill>
              </a:rPr>
              <a:t>	 defenzívna</a:t>
            </a:r>
          </a:p>
          <a:p>
            <a:pPr>
              <a:buFontTx/>
              <a:buChar char="-"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5137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FF00"/>
                </a:solidFill>
                <a:latin typeface="Algerian" pitchFamily="82" charset="0"/>
              </a:rPr>
              <a:t>ĎAKUJEM ZA POZORNOSŤ!</a:t>
            </a:r>
            <a:endParaRPr lang="sk-SK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7531" y="1600200"/>
            <a:ext cx="36489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FF00"/>
                </a:solidFill>
                <a:latin typeface="Algerian" pitchFamily="82" charset="0"/>
              </a:rPr>
              <a:t>Funkcie reklamy a médiá</a:t>
            </a:r>
            <a:endParaRPr lang="sk-SK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i="1" dirty="0" smtClean="0">
                <a:solidFill>
                  <a:schemeClr val="bg1"/>
                </a:solidFill>
              </a:rPr>
              <a:t> </a:t>
            </a:r>
            <a:r>
              <a:rPr lang="sk-SK" i="1" u="sng" dirty="0" smtClean="0">
                <a:solidFill>
                  <a:schemeClr val="bg1"/>
                </a:solidFill>
              </a:rPr>
              <a:t>funkcie reklamy</a:t>
            </a:r>
            <a:r>
              <a:rPr lang="sk-SK" dirty="0" smtClean="0">
                <a:solidFill>
                  <a:schemeClr val="bg1"/>
                </a:solidFill>
              </a:rPr>
              <a:t>:</a:t>
            </a:r>
          </a:p>
          <a:p>
            <a:pPr marL="712788" indent="-347663">
              <a:buNone/>
            </a:pPr>
            <a:r>
              <a:rPr lang="sk-SK" sz="3600" b="1" dirty="0" smtClean="0">
                <a:solidFill>
                  <a:srgbClr val="FFFF00"/>
                </a:solidFill>
              </a:rPr>
              <a:t>A</a:t>
            </a:r>
            <a:r>
              <a:rPr lang="sk-SK" dirty="0" smtClean="0">
                <a:solidFill>
                  <a:schemeClr val="bg1"/>
                </a:solidFill>
              </a:rPr>
              <a:t>TTENTION </a:t>
            </a:r>
            <a:r>
              <a:rPr lang="sk-SK" sz="2800" dirty="0" smtClean="0">
                <a:solidFill>
                  <a:schemeClr val="bg1"/>
                </a:solidFill>
              </a:rPr>
              <a:t>→ upútať pozornosť</a:t>
            </a:r>
            <a:endParaRPr lang="sk-SK" dirty="0" smtClean="0">
              <a:solidFill>
                <a:schemeClr val="bg1"/>
              </a:solidFill>
            </a:endParaRPr>
          </a:p>
          <a:p>
            <a:pPr marL="712788" indent="-347663">
              <a:buNone/>
            </a:pPr>
            <a:r>
              <a:rPr lang="sk-SK" sz="3600" b="1" dirty="0" smtClean="0">
                <a:solidFill>
                  <a:srgbClr val="FFFF00"/>
                </a:solidFill>
              </a:rPr>
              <a:t>I</a:t>
            </a:r>
            <a:r>
              <a:rPr lang="sk-SK" dirty="0" smtClean="0">
                <a:solidFill>
                  <a:schemeClr val="bg1"/>
                </a:solidFill>
              </a:rPr>
              <a:t>NTEREST	</a:t>
            </a:r>
            <a:r>
              <a:rPr lang="sk-SK" sz="2800" dirty="0" smtClean="0">
                <a:solidFill>
                  <a:schemeClr val="bg1"/>
                </a:solidFill>
              </a:rPr>
              <a:t>→ vzbudiť záujem o našu ponuku</a:t>
            </a:r>
            <a:endParaRPr lang="sk-SK" dirty="0" smtClean="0">
              <a:solidFill>
                <a:schemeClr val="bg1"/>
              </a:solidFill>
            </a:endParaRPr>
          </a:p>
          <a:p>
            <a:pPr marL="712788" indent="-347663">
              <a:buNone/>
            </a:pPr>
            <a:r>
              <a:rPr lang="sk-SK" sz="3600" b="1" dirty="0" smtClean="0">
                <a:solidFill>
                  <a:srgbClr val="FFFF00"/>
                </a:solidFill>
              </a:rPr>
              <a:t>D</a:t>
            </a:r>
            <a:r>
              <a:rPr lang="sk-SK" dirty="0" smtClean="0">
                <a:solidFill>
                  <a:schemeClr val="bg1"/>
                </a:solidFill>
              </a:rPr>
              <a:t>ESIRE	</a:t>
            </a:r>
            <a:r>
              <a:rPr lang="sk-SK" sz="2800" dirty="0" smtClean="0">
                <a:solidFill>
                  <a:schemeClr val="bg1"/>
                </a:solidFill>
              </a:rPr>
              <a:t>→ vyvolať túžbu po našej ponuke</a:t>
            </a:r>
            <a:endParaRPr lang="sk-SK" dirty="0" smtClean="0">
              <a:solidFill>
                <a:schemeClr val="bg1"/>
              </a:solidFill>
            </a:endParaRPr>
          </a:p>
          <a:p>
            <a:pPr marL="712788" indent="-347663">
              <a:buNone/>
            </a:pPr>
            <a:r>
              <a:rPr lang="sk-SK" sz="3600" b="1" dirty="0" smtClean="0">
                <a:solidFill>
                  <a:srgbClr val="FFFF00"/>
                </a:solidFill>
              </a:rPr>
              <a:t>A</a:t>
            </a:r>
            <a:r>
              <a:rPr lang="sk-SK" dirty="0" smtClean="0">
                <a:solidFill>
                  <a:schemeClr val="bg1"/>
                </a:solidFill>
              </a:rPr>
              <a:t>CTION	</a:t>
            </a:r>
            <a:r>
              <a:rPr lang="sk-SK" sz="2800" dirty="0" smtClean="0">
                <a:solidFill>
                  <a:schemeClr val="bg1"/>
                </a:solidFill>
              </a:rPr>
              <a:t>→ vyvolať reakciu alebo kúpu</a:t>
            </a:r>
          </a:p>
          <a:p>
            <a:pPr marL="438150" indent="-438150">
              <a:buClr>
                <a:srgbClr val="FFFF00"/>
              </a:buClr>
              <a:buFont typeface="Wingdings" pitchFamily="2" charset="2"/>
              <a:buChar char="{"/>
            </a:pPr>
            <a:r>
              <a:rPr lang="sk-SK" b="1" i="1" dirty="0" smtClean="0">
                <a:solidFill>
                  <a:schemeClr val="bg1"/>
                </a:solidFill>
              </a:rPr>
              <a:t>mediálny mix</a:t>
            </a:r>
          </a:p>
          <a:p>
            <a:pPr marL="712788" indent="-347663">
              <a:buNone/>
            </a:pPr>
            <a:r>
              <a:rPr lang="sk-SK" dirty="0" smtClean="0">
                <a:solidFill>
                  <a:srgbClr val="FFFF00"/>
                </a:solidFill>
              </a:rPr>
              <a:t>1.</a:t>
            </a:r>
            <a:r>
              <a:rPr lang="sk-SK" dirty="0" smtClean="0">
                <a:solidFill>
                  <a:schemeClr val="bg1"/>
                </a:solidFill>
              </a:rPr>
              <a:t> stanoviť typ média </a:t>
            </a:r>
          </a:p>
          <a:p>
            <a:pPr marL="712788" indent="-347663">
              <a:buNone/>
            </a:pPr>
            <a:r>
              <a:rPr lang="sk-SK" dirty="0" smtClean="0">
                <a:solidFill>
                  <a:srgbClr val="FFFF00"/>
                </a:solidFill>
              </a:rPr>
              <a:t>2.</a:t>
            </a:r>
            <a:r>
              <a:rPr lang="sk-SK" dirty="0" smtClean="0">
                <a:solidFill>
                  <a:schemeClr val="bg1"/>
                </a:solidFill>
              </a:rPr>
              <a:t> stanoviť optimálnu kombináciu vybraných médií</a:t>
            </a:r>
          </a:p>
          <a:p>
            <a:pPr marL="439738" indent="-439738">
              <a:buClr>
                <a:srgbClr val="FFFF00"/>
              </a:buClr>
              <a:buFont typeface="Wingdings" pitchFamily="2" charset="2"/>
              <a:buChar char=""/>
            </a:pPr>
            <a:r>
              <a:rPr lang="sk-SK" dirty="0" smtClean="0">
                <a:solidFill>
                  <a:schemeClr val="bg1"/>
                </a:solidFill>
              </a:rPr>
              <a:t>výhody </a:t>
            </a:r>
            <a:r>
              <a:rPr lang="sk-SK" dirty="0" err="1" smtClean="0">
                <a:solidFill>
                  <a:schemeClr val="bg1"/>
                </a:solidFill>
              </a:rPr>
              <a:t>vs</a:t>
            </a:r>
            <a:r>
              <a:rPr lang="sk-SK" dirty="0" smtClean="0">
                <a:solidFill>
                  <a:schemeClr val="bg1"/>
                </a:solidFill>
              </a:rPr>
              <a:t>. nevýhody médií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800" b="1" dirty="0" smtClean="0">
                <a:solidFill>
                  <a:srgbClr val="7030A0"/>
                </a:solidFill>
                <a:latin typeface="Calibri" pitchFamily="34" charset="0"/>
              </a:rPr>
              <a:t>2.časť :</a:t>
            </a:r>
            <a:r>
              <a:rPr lang="sk-SK" sz="5400" b="1" dirty="0" smtClean="0">
                <a:latin typeface="Curlz MT" pitchFamily="82" charset="0"/>
              </a:rPr>
              <a:t> </a:t>
            </a:r>
          </a:p>
          <a:p>
            <a:pPr algn="ctr">
              <a:buNone/>
            </a:pPr>
            <a:r>
              <a:rPr lang="sk-SK" sz="5400" b="1" dirty="0" smtClean="0">
                <a:solidFill>
                  <a:srgbClr val="FFFF00"/>
                </a:solidFill>
                <a:latin typeface="Algerian" pitchFamily="82" charset="0"/>
              </a:rPr>
              <a:t>VPLYV REKLAMY</a:t>
            </a:r>
            <a:endParaRPr lang="sk-SK" sz="5400" b="1" dirty="0">
              <a:solidFill>
                <a:srgbClr val="FFFF00"/>
              </a:solidFill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356992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FF00"/>
                </a:solidFill>
                <a:latin typeface="Algerian" pitchFamily="82" charset="0"/>
              </a:rPr>
              <a:t>Vplyv reklamy</a:t>
            </a:r>
            <a:endParaRPr lang="sk-SK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vplyv  na správanie, myslenie aj jednanie ľudí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dirty="0" smtClean="0">
                <a:solidFill>
                  <a:schemeClr val="bg1"/>
                </a:solidFill>
              </a:rPr>
              <a:t> snaha expertov nájsť čo najefektívnejší spôsob ako v čo najmenšom priestore vzbudiť príslušnú  túžbu, ovplyvniť emócie 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→ </a:t>
            </a:r>
            <a:r>
              <a:rPr lang="sk-SK" b="1" dirty="0" smtClean="0">
                <a:solidFill>
                  <a:schemeClr val="bg1"/>
                </a:solidFill>
                <a:latin typeface="Calibri"/>
              </a:rPr>
              <a:t>kúpa produktu</a:t>
            </a:r>
          </a:p>
          <a:p>
            <a:pPr>
              <a:buClr>
                <a:srgbClr val="FFFF00"/>
              </a:buClr>
              <a:buFont typeface="Wingdings" pitchFamily="2" charset="2"/>
              <a:buChar char="{"/>
            </a:pPr>
            <a:r>
              <a:rPr lang="sk-SK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sk-SK" i="1" u="sng" dirty="0" smtClean="0">
                <a:solidFill>
                  <a:schemeClr val="bg1"/>
                </a:solidFill>
                <a:latin typeface="Calibri"/>
              </a:rPr>
              <a:t>overené prvky, obrazy, aspekty</a:t>
            </a:r>
            <a:r>
              <a:rPr lang="sk-SK" dirty="0" smtClean="0">
                <a:solidFill>
                  <a:schemeClr val="bg1"/>
                </a:solidFill>
                <a:latin typeface="Calibri"/>
              </a:rPr>
              <a:t>:</a:t>
            </a:r>
          </a:p>
          <a:p>
            <a:pPr marL="800100" indent="-441325">
              <a:buClr>
                <a:srgbClr val="FFFFCC"/>
              </a:buClr>
              <a:buFont typeface="Wingdings" pitchFamily="2" charset="2"/>
              <a:buChar char=""/>
            </a:pPr>
            <a:r>
              <a:rPr lang="sk-SK" i="1" dirty="0" smtClean="0">
                <a:solidFill>
                  <a:srgbClr val="FFFF00"/>
                </a:solidFill>
                <a:latin typeface="Calibri"/>
              </a:rPr>
              <a:t>vtip, humor, zveličenie</a:t>
            </a:r>
            <a:r>
              <a:rPr lang="sk-SK" i="1" dirty="0" smtClean="0">
                <a:solidFill>
                  <a:schemeClr val="bg1"/>
                </a:solidFill>
                <a:latin typeface="Calibri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omi ;o))))\Social communication - project\pp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5137"/>
          </a:xfrm>
          <a:prstGeom prst="rect">
            <a:avLst/>
          </a:prstGeom>
          <a:noFill/>
        </p:spPr>
      </p:pic>
      <p:pic>
        <p:nvPicPr>
          <p:cNvPr id="4" name="Obráze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642</Words>
  <Application>Microsoft Office PowerPoint</Application>
  <PresentationFormat>Předvádění na obrazovce (4:3)</PresentationFormat>
  <Paragraphs>136</Paragraphs>
  <Slides>40</Slides>
  <Notes>1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Motiv sady Office</vt:lpstr>
      <vt:lpstr>Reklama a jej vplyv na psychiku jedinca</vt:lpstr>
      <vt:lpstr>Obsah</vt:lpstr>
      <vt:lpstr>Snímek 3</vt:lpstr>
      <vt:lpstr>Definícia a typy reklamy</vt:lpstr>
      <vt:lpstr>Funkcie reklamy a médiá</vt:lpstr>
      <vt:lpstr>Snímek 6</vt:lpstr>
      <vt:lpstr>Vplyv reklamy</vt:lpstr>
      <vt:lpstr>Snímek 8</vt:lpstr>
      <vt:lpstr>Snímek 9</vt:lpstr>
      <vt:lpstr>Snímek 10</vt:lpstr>
      <vt:lpstr>Snímek 11</vt:lpstr>
      <vt:lpstr>Snímek 12</vt:lpstr>
      <vt:lpstr>Vplyv reklamy</vt:lpstr>
      <vt:lpstr>Snímek 14</vt:lpstr>
      <vt:lpstr>Snímek 15</vt:lpstr>
      <vt:lpstr>Snímek 16</vt:lpstr>
      <vt:lpstr>Vplyv reklamy</vt:lpstr>
      <vt:lpstr>Snímek 18</vt:lpstr>
      <vt:lpstr>Snímek 19</vt:lpstr>
      <vt:lpstr>Vplyv reklamy</vt:lpstr>
      <vt:lpstr>Snímek 21</vt:lpstr>
      <vt:lpstr>Snímek 22</vt:lpstr>
      <vt:lpstr>Vplyv reklamy</vt:lpstr>
      <vt:lpstr>Snímek 24</vt:lpstr>
      <vt:lpstr>Snímek 25</vt:lpstr>
      <vt:lpstr>Vplyv reklamy</vt:lpstr>
      <vt:lpstr>Snímek 27</vt:lpstr>
      <vt:lpstr>Podprahová reklama</vt:lpstr>
      <vt:lpstr>Vplyv na konzumenta</vt:lpstr>
      <vt:lpstr>Pozitívne podnety reklamy</vt:lpstr>
      <vt:lpstr>Zatienenie produktu</vt:lpstr>
      <vt:lpstr>Snímek 32</vt:lpstr>
      <vt:lpstr>Reklama a deti</vt:lpstr>
      <vt:lpstr>Snímek 34</vt:lpstr>
      <vt:lpstr>Regulácia reklamy</vt:lpstr>
      <vt:lpstr>Príklady neetických reklám</vt:lpstr>
      <vt:lpstr>Príklady neetických reklám</vt:lpstr>
      <vt:lpstr>Príklady neetických reklám - FIDORKA</vt:lpstr>
      <vt:lpstr>Ako na ženy ;)</vt:lpstr>
      <vt:lpstr>ĎAKUJEM ZA POZORNOSŤ!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Tomik Mačaj</dc:creator>
  <cp:lastModifiedBy> </cp:lastModifiedBy>
  <cp:revision>156</cp:revision>
  <dcterms:created xsi:type="dcterms:W3CDTF">2011-11-02T20:57:00Z</dcterms:created>
  <dcterms:modified xsi:type="dcterms:W3CDTF">2011-12-08T09:07:39Z</dcterms:modified>
</cp:coreProperties>
</file>