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67" autoAdjust="0"/>
  </p:normalViewPr>
  <p:slideViewPr>
    <p:cSldViewPr>
      <p:cViewPr varScale="1">
        <p:scale>
          <a:sx n="71" d="100"/>
          <a:sy n="71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AAB9E-68E4-448D-8E09-93CB852B60B2}" type="datetimeFigureOut">
              <a:rPr lang="sk-SK" smtClean="0"/>
              <a:pPr/>
              <a:t>10. 11. 2011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0E96D-523E-4B69-8593-3561F60C91F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uho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4D7964D-3A24-45AB-AC23-4FA5C3819A85}" type="datetimeFigureOut">
              <a:rPr lang="sk-SK" smtClean="0"/>
              <a:pPr/>
              <a:t>10. 11. 2011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DEE0DA5-64A7-4C43-9B31-D298C530643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964D-3A24-45AB-AC23-4FA5C3819A85}" type="datetimeFigureOut">
              <a:rPr lang="sk-SK" smtClean="0"/>
              <a:pPr/>
              <a:t>10. 11. 2011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0DA5-64A7-4C43-9B31-D298C530643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964D-3A24-45AB-AC23-4FA5C3819A85}" type="datetimeFigureOut">
              <a:rPr lang="sk-SK" smtClean="0"/>
              <a:pPr/>
              <a:t>10. 11. 2011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0DA5-64A7-4C43-9B31-D298C530643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4D7964D-3A24-45AB-AC23-4FA5C3819A85}" type="datetimeFigureOut">
              <a:rPr lang="sk-SK" smtClean="0"/>
              <a:pPr/>
              <a:t>10. 11. 2011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0DA5-64A7-4C43-9B31-D298C530643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hlý trojuho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uho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4D7964D-3A24-45AB-AC23-4FA5C3819A85}" type="datetimeFigureOut">
              <a:rPr lang="sk-SK" smtClean="0"/>
              <a:pPr/>
              <a:t>10. 11. 2011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DEE0DA5-64A7-4C43-9B31-D298C5306430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1" name="Rovná spojnic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4D7964D-3A24-45AB-AC23-4FA5C3819A85}" type="datetimeFigureOut">
              <a:rPr lang="sk-SK" smtClean="0"/>
              <a:pPr/>
              <a:t>10. 11. 2011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DEE0DA5-64A7-4C43-9B31-D298C530643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4D7964D-3A24-45AB-AC23-4FA5C3819A85}" type="datetimeFigureOut">
              <a:rPr lang="sk-SK" smtClean="0"/>
              <a:pPr/>
              <a:t>10. 11. 2011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DEE0DA5-64A7-4C43-9B31-D298C530643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964D-3A24-45AB-AC23-4FA5C3819A85}" type="datetimeFigureOut">
              <a:rPr lang="sk-SK" smtClean="0"/>
              <a:pPr/>
              <a:t>10. 11. 2011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0DA5-64A7-4C43-9B31-D298C530643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4D7964D-3A24-45AB-AC23-4FA5C3819A85}" type="datetimeFigureOut">
              <a:rPr lang="sk-SK" smtClean="0"/>
              <a:pPr/>
              <a:t>10. 11. 2011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DEE0DA5-64A7-4C43-9B31-D298C530643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4D7964D-3A24-45AB-AC23-4FA5C3819A85}" type="datetimeFigureOut">
              <a:rPr lang="sk-SK" smtClean="0"/>
              <a:pPr/>
              <a:t>10. 11. 2011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DEE0DA5-64A7-4C43-9B31-D298C530643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4D7964D-3A24-45AB-AC23-4FA5C3819A85}" type="datetimeFigureOut">
              <a:rPr lang="sk-SK" smtClean="0"/>
              <a:pPr/>
              <a:t>10. 11. 2011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DEE0DA5-64A7-4C43-9B31-D298C530643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lý trojuho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4D7964D-3A24-45AB-AC23-4FA5C3819A85}" type="datetimeFigureOut">
              <a:rPr lang="sk-SK" smtClean="0"/>
              <a:pPr/>
              <a:t>10. 11. 2011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DEE0DA5-64A7-4C43-9B31-D298C530643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MMM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2606691" cy="3913266"/>
          </a:xfrm>
          <a:prstGeom prst="rect">
            <a:avLst/>
          </a:prstGeom>
          <a:noFill/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23608"/>
          </a:xfrm>
        </p:spPr>
        <p:txBody>
          <a:bodyPr>
            <a:normAutofit fontScale="90000"/>
          </a:bodyPr>
          <a:lstStyle/>
          <a:p>
            <a:pPr algn="ctr"/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>Technická univerzita v Košiciach, Ekonomická fakulta, </a:t>
            </a:r>
            <a:br>
              <a:rPr lang="sk-SK" sz="2000" b="1" dirty="0" smtClean="0"/>
            </a:br>
            <a:r>
              <a:rPr lang="sk-SK" sz="2000" b="1" dirty="0" smtClean="0"/>
              <a:t>Boženy Němcovej 32, 040 01  Košice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smtClean="0"/>
              <a:t> 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214282" y="1071546"/>
            <a:ext cx="8686800" cy="4975192"/>
          </a:xfrm>
        </p:spPr>
        <p:txBody>
          <a:bodyPr/>
          <a:lstStyle/>
          <a:p>
            <a:pPr lvl="8"/>
            <a:endParaRPr lang="sk-SK" dirty="0" smtClean="0"/>
          </a:p>
          <a:p>
            <a:pPr lvl="8"/>
            <a:endParaRPr lang="sk-SK" dirty="0" smtClean="0"/>
          </a:p>
          <a:p>
            <a:pPr lvl="8" algn="ctr">
              <a:buNone/>
            </a:pPr>
            <a:r>
              <a:rPr lang="sk-SK" dirty="0" smtClean="0"/>
              <a:t>         Semestrálna práca z predmetu Sociálna komunikácia</a:t>
            </a:r>
          </a:p>
          <a:p>
            <a:pPr lvl="8" algn="ctr">
              <a:buNone/>
            </a:pPr>
            <a:endParaRPr lang="sk-SK" sz="3200" b="1" dirty="0" smtClean="0"/>
          </a:p>
          <a:p>
            <a:pPr lvl="8" algn="ctr">
              <a:buNone/>
            </a:pPr>
            <a:r>
              <a:rPr lang="sk-SK" sz="3200" b="1" dirty="0" smtClean="0"/>
              <a:t>    Psychická a fyzická záťaž     vrcholového športovca</a:t>
            </a:r>
          </a:p>
          <a:p>
            <a:pPr marL="3138488" lvl="8" indent="0" algn="ctr">
              <a:buNone/>
            </a:pPr>
            <a:endParaRPr lang="sk-SK" sz="1400" dirty="0" smtClean="0"/>
          </a:p>
          <a:p>
            <a:pPr lvl="8" algn="ctr">
              <a:buNone/>
            </a:pPr>
            <a:endParaRPr lang="sk-SK" sz="1400" dirty="0" smtClean="0"/>
          </a:p>
          <a:p>
            <a:pPr marL="3411538" lvl="8" indent="-273050">
              <a:buFont typeface="Wingdings" pitchFamily="2" charset="2"/>
              <a:buChar char="v"/>
            </a:pPr>
            <a:r>
              <a:rPr lang="sk-SK" sz="1800" dirty="0" smtClean="0"/>
              <a:t>Katarína Berešová</a:t>
            </a:r>
          </a:p>
          <a:p>
            <a:pPr marL="3411538" lvl="8" indent="-273050">
              <a:buFont typeface="Wingdings" pitchFamily="2" charset="2"/>
              <a:buChar char="v"/>
            </a:pPr>
            <a:r>
              <a:rPr lang="sk-SK" sz="1800" dirty="0" smtClean="0"/>
              <a:t>Ak. rok 2011/2012</a:t>
            </a:r>
          </a:p>
          <a:p>
            <a:pPr marL="3138488" lvl="8" indent="273050">
              <a:buFont typeface="Wingdings" pitchFamily="2" charset="2"/>
              <a:buChar char="v"/>
            </a:pPr>
            <a:r>
              <a:rPr lang="sk-SK" sz="1800" dirty="0" smtClean="0"/>
              <a:t>Ročník: 5.</a:t>
            </a:r>
          </a:p>
          <a:p>
            <a:pPr lvl="8">
              <a:buNone/>
            </a:pPr>
            <a:endParaRPr lang="sk-SK" sz="1400" dirty="0" smtClean="0"/>
          </a:p>
          <a:p>
            <a:pPr lvl="8" algn="ctr">
              <a:buNone/>
            </a:pPr>
            <a:endParaRPr lang="sk-SK" sz="1400" dirty="0" smtClean="0"/>
          </a:p>
          <a:p>
            <a:pPr lvl="8">
              <a:buNone/>
            </a:pPr>
            <a:endParaRPr lang="sk-SK" sz="14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>
            <a:normAutofit/>
          </a:bodyPr>
          <a:lstStyle/>
          <a:p>
            <a:r>
              <a:rPr lang="sk-SK" sz="2800" b="1" dirty="0" smtClean="0"/>
              <a:t>Životný štýl športovca – A </a:t>
            </a:r>
            <a:r>
              <a:rPr lang="sk-SK" sz="2800" b="1" dirty="0" smtClean="0"/>
              <a:t>a</a:t>
            </a:r>
            <a:r>
              <a:rPr lang="sk-SK" sz="2800" b="1" dirty="0" smtClean="0"/>
              <a:t> B typ osobnosti</a:t>
            </a:r>
            <a:endParaRPr lang="sk-SK" sz="28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11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1800" b="1" dirty="0" smtClean="0">
                <a:solidFill>
                  <a:schemeClr val="accent5"/>
                </a:solidFill>
              </a:rPr>
              <a:t>Základné charakteristiky A typu osobnosti:</a:t>
            </a:r>
          </a:p>
          <a:p>
            <a:r>
              <a:rPr lang="sk-SK" sz="1600" dirty="0" smtClean="0"/>
              <a:t>s</a:t>
            </a:r>
            <a:r>
              <a:rPr lang="sk-SK" sz="1600" dirty="0" smtClean="0"/>
              <a:t>úťaživosť, ambicióznosť, vysoká potreba presadiť sa</a:t>
            </a:r>
          </a:p>
          <a:p>
            <a:r>
              <a:rPr lang="sk-SK" sz="1600" dirty="0" smtClean="0"/>
              <a:t>s</a:t>
            </a:r>
            <a:r>
              <a:rPr lang="sk-SK" sz="1600" dirty="0" smtClean="0"/>
              <a:t>klon vykonávať niekoľko činností naraz</a:t>
            </a:r>
          </a:p>
          <a:p>
            <a:r>
              <a:rPr lang="sk-SK" sz="1600" dirty="0" smtClean="0"/>
              <a:t>č</a:t>
            </a:r>
            <a:r>
              <a:rPr lang="sk-SK" sz="1600" dirty="0" smtClean="0"/>
              <a:t>asová tieseň</a:t>
            </a:r>
          </a:p>
          <a:p>
            <a:r>
              <a:rPr lang="sk-SK" sz="1600" dirty="0" smtClean="0"/>
              <a:t>c</a:t>
            </a:r>
            <a:r>
              <a:rPr lang="sk-SK" sz="1600" dirty="0" smtClean="0"/>
              <a:t>elková hyperaktivita</a:t>
            </a:r>
          </a:p>
          <a:p>
            <a:r>
              <a:rPr lang="sk-SK" sz="1600" dirty="0" smtClean="0"/>
              <a:t>v</a:t>
            </a:r>
            <a:r>
              <a:rPr lang="sk-SK" sz="1600" dirty="0" smtClean="0"/>
              <a:t>šeobecný výraz sily a energie, čulosti a sebadôvery</a:t>
            </a:r>
          </a:p>
          <a:p>
            <a:r>
              <a:rPr lang="sk-SK" sz="1600" dirty="0" smtClean="0"/>
              <a:t>p</a:t>
            </a:r>
            <a:r>
              <a:rPr lang="sk-SK" sz="1600" dirty="0" smtClean="0"/>
              <a:t>evné podanie ruky a živé tempo chôdze</a:t>
            </a:r>
          </a:p>
          <a:p>
            <a:r>
              <a:rPr lang="sk-SK" sz="1600" dirty="0" smtClean="0"/>
              <a:t>r</a:t>
            </a:r>
            <a:r>
              <a:rPr lang="sk-SK" sz="1600" dirty="0" smtClean="0"/>
              <a:t>ýchla reč a zrýchľovanie na konci vety</a:t>
            </a:r>
          </a:p>
          <a:p>
            <a:r>
              <a:rPr lang="sk-SK" sz="1600" dirty="0" smtClean="0"/>
              <a:t>p</a:t>
            </a:r>
            <a:r>
              <a:rPr lang="sk-SK" sz="1600" dirty="0" smtClean="0"/>
              <a:t>rerušenie rozhovoru častými a rýchlymi odpoveďami</a:t>
            </a:r>
          </a:p>
          <a:p>
            <a:r>
              <a:rPr lang="sk-SK" sz="1600" dirty="0" smtClean="0"/>
              <a:t>Časté okamžité a dôrazné jednoslovné odpovede na otázky ( napr. Áno! Nikdy! Určite!)</a:t>
            </a:r>
          </a:p>
          <a:p>
            <a:pPr>
              <a:buNone/>
            </a:pPr>
            <a:endParaRPr lang="sk-SK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sk-SK" sz="1600" dirty="0" smtClean="0"/>
              <a:t>a</a:t>
            </a:r>
            <a:r>
              <a:rPr lang="sk-SK" sz="1600" dirty="0" smtClean="0"/>
              <a:t>eróbne pohybové aktivity</a:t>
            </a:r>
          </a:p>
          <a:p>
            <a:r>
              <a:rPr lang="sk-SK" sz="1600" dirty="0" smtClean="0"/>
              <a:t>Cvičenie – pozitívne zdravotné účinky</a:t>
            </a:r>
          </a:p>
          <a:p>
            <a:r>
              <a:rPr lang="sk-SK" sz="1600" dirty="0" smtClean="0"/>
              <a:t>Často sa vyskytuje pri rekreačnom športovaní</a:t>
            </a:r>
          </a:p>
          <a:p>
            <a:r>
              <a:rPr lang="sk-SK" sz="1600" dirty="0" smtClean="0"/>
              <a:t>j</a:t>
            </a:r>
            <a:r>
              <a:rPr lang="sk-SK" sz="1600" dirty="0" smtClean="0"/>
              <a:t>edným z determinantov – rodičia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>
            <a:normAutofit/>
          </a:bodyPr>
          <a:lstStyle/>
          <a:p>
            <a:r>
              <a:rPr lang="sk-SK" sz="2800" b="1" dirty="0" smtClean="0"/>
              <a:t>Životný štýl športovca – A </a:t>
            </a:r>
            <a:r>
              <a:rPr lang="sk-SK" sz="2800" b="1" dirty="0" smtClean="0"/>
              <a:t>a</a:t>
            </a:r>
            <a:r>
              <a:rPr lang="sk-SK" sz="2800" b="1" dirty="0" smtClean="0"/>
              <a:t> B typ osobnosti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11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b="1" dirty="0" smtClean="0">
                <a:solidFill>
                  <a:schemeClr val="accent5"/>
                </a:solidFill>
              </a:rPr>
              <a:t>Základné charakteristiky </a:t>
            </a:r>
            <a:r>
              <a:rPr lang="sk-SK" sz="2200" b="1" dirty="0" smtClean="0">
                <a:solidFill>
                  <a:schemeClr val="accent5"/>
                </a:solidFill>
              </a:rPr>
              <a:t>B </a:t>
            </a:r>
            <a:r>
              <a:rPr lang="sk-SK" sz="2200" b="1" dirty="0" smtClean="0">
                <a:solidFill>
                  <a:schemeClr val="accent5"/>
                </a:solidFill>
              </a:rPr>
              <a:t>typu osobnosti:</a:t>
            </a:r>
          </a:p>
          <a:p>
            <a:r>
              <a:rPr lang="sk-SK" sz="1600" dirty="0" smtClean="0"/>
              <a:t>p</a:t>
            </a:r>
            <a:r>
              <a:rPr lang="sk-SK" sz="1600" dirty="0" smtClean="0"/>
              <a:t>rotipól A typu osobnosti</a:t>
            </a:r>
          </a:p>
          <a:p>
            <a:r>
              <a:rPr lang="sk-SK" sz="1600" dirty="0" smtClean="0"/>
              <a:t>s</a:t>
            </a:r>
            <a:r>
              <a:rPr lang="sk-SK" sz="1600" dirty="0" smtClean="0"/>
              <a:t>právanie – uvoľnenejšie, nenáhlivé, spokojné</a:t>
            </a:r>
          </a:p>
          <a:p>
            <a:r>
              <a:rPr lang="sk-SK" sz="1600" dirty="0" smtClean="0"/>
              <a:t>z</a:t>
            </a:r>
            <a:r>
              <a:rPr lang="sk-SK" sz="1600" dirty="0" smtClean="0"/>
              <a:t>riedka túžia po veľkom počte vecí v krátkom čase</a:t>
            </a:r>
          </a:p>
          <a:p>
            <a:r>
              <a:rPr lang="sk-SK" sz="1600" dirty="0" smtClean="0"/>
              <a:t>v</a:t>
            </a:r>
            <a:r>
              <a:rPr lang="sk-SK" sz="1600" dirty="0" smtClean="0"/>
              <a:t>iac zamerané na prostredie ako na seba</a:t>
            </a:r>
          </a:p>
          <a:p>
            <a:r>
              <a:rPr lang="sk-SK" sz="1600" dirty="0" smtClean="0"/>
              <a:t>p</a:t>
            </a:r>
            <a:r>
              <a:rPr lang="sk-SK" sz="1600" dirty="0" smtClean="0"/>
              <a:t>ohyby sú plynulejšie</a:t>
            </a:r>
          </a:p>
          <a:p>
            <a:r>
              <a:rPr lang="sk-SK" sz="1600" dirty="0" smtClean="0"/>
              <a:t>h</a:t>
            </a:r>
            <a:r>
              <a:rPr lang="sk-SK" sz="1600" dirty="0" smtClean="0"/>
              <a:t>las je pokojný a vyrovnaný</a:t>
            </a:r>
          </a:p>
          <a:p>
            <a:r>
              <a:rPr lang="sk-SK" sz="1600" dirty="0" smtClean="0"/>
              <a:t>m</a:t>
            </a:r>
            <a:r>
              <a:rPr lang="sk-SK" sz="1600" dirty="0" smtClean="0"/>
              <a:t>ajú vyrovnanejšiu náladu</a:t>
            </a:r>
          </a:p>
          <a:p>
            <a:r>
              <a:rPr lang="sk-SK" sz="1600" dirty="0" smtClean="0"/>
              <a:t>Ich ambície môžu byť rovnako veľké, ale ich snaha a výsledky práce ich uspokoja viac, majú sebadôveru</a:t>
            </a:r>
          </a:p>
          <a:p>
            <a:r>
              <a:rPr lang="sk-SK" sz="1600" dirty="0" smtClean="0"/>
              <a:t>j</a:t>
            </a:r>
            <a:r>
              <a:rPr lang="sk-SK" sz="1600" dirty="0" smtClean="0"/>
              <a:t>e vyrovnaný, žije „zdravšie“</a:t>
            </a:r>
          </a:p>
          <a:p>
            <a:pPr>
              <a:buNone/>
            </a:pPr>
            <a:endParaRPr lang="sk-SK" sz="1600" dirty="0" smtClean="0"/>
          </a:p>
          <a:p>
            <a:pPr>
              <a:buNone/>
            </a:pPr>
            <a:endParaRPr lang="sk-SK" sz="16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>
                <a:effectLst/>
              </a:rPr>
              <a:t>         Ďakujem za pozornosť </a:t>
            </a:r>
            <a:r>
              <a:rPr lang="sk-SK" sz="3200" b="1" dirty="0" smtClean="0">
                <a:effectLst/>
                <a:sym typeface="Wingdings" pitchFamily="2" charset="2"/>
              </a:rPr>
              <a:t></a:t>
            </a:r>
            <a:endParaRPr lang="sk-SK" sz="3200" b="1" dirty="0">
              <a:effectLst/>
            </a:endParaRPr>
          </a:p>
        </p:txBody>
      </p:sp>
      <p:pic>
        <p:nvPicPr>
          <p:cNvPr id="4098" name="Picture 2" descr="H:\MMM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286544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062912" cy="652448"/>
          </a:xfrm>
        </p:spPr>
        <p:txBody>
          <a:bodyPr>
            <a:normAutofit/>
          </a:bodyPr>
          <a:lstStyle/>
          <a:p>
            <a:pPr algn="l"/>
            <a:r>
              <a:rPr lang="sk-SK" sz="3200" b="1" dirty="0" smtClean="0"/>
              <a:t>Čomu sa budeme venovať?</a:t>
            </a:r>
            <a:endParaRPr lang="sk-SK" sz="32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5786" y="857232"/>
            <a:ext cx="8062912" cy="5572164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sk-SK" sz="2800" b="1" dirty="0" smtClean="0"/>
              <a:t> </a:t>
            </a:r>
            <a:r>
              <a:rPr lang="sk-SK" sz="2400" b="1" dirty="0" smtClean="0"/>
              <a:t>Psychologická typológia športu</a:t>
            </a:r>
          </a:p>
          <a:p>
            <a:pPr algn="l">
              <a:buFont typeface="Arial" pitchFamily="34" charset="0"/>
              <a:buChar char="•"/>
            </a:pPr>
            <a:r>
              <a:rPr lang="sk-SK" sz="2400" b="1" dirty="0" smtClean="0"/>
              <a:t> Osobnosť športovca</a:t>
            </a:r>
          </a:p>
          <a:p>
            <a:pPr algn="l">
              <a:buFont typeface="Arial" pitchFamily="34" charset="0"/>
              <a:buChar char="•"/>
            </a:pPr>
            <a:r>
              <a:rPr lang="sk-SK" sz="2400" b="1" dirty="0" smtClean="0"/>
              <a:t> Emocionalita športu</a:t>
            </a:r>
          </a:p>
          <a:p>
            <a:pPr algn="l">
              <a:buFont typeface="Arial" pitchFamily="34" charset="0"/>
              <a:buChar char="•"/>
            </a:pPr>
            <a:r>
              <a:rPr lang="sk-SK" sz="2400" b="1" dirty="0" smtClean="0"/>
              <a:t> Regulácia psychických stavov</a:t>
            </a:r>
          </a:p>
          <a:p>
            <a:pPr algn="l">
              <a:buFont typeface="Arial" pitchFamily="34" charset="0"/>
              <a:buChar char="•"/>
            </a:pPr>
            <a:r>
              <a:rPr lang="sk-SK" sz="2400" b="1" dirty="0" smtClean="0"/>
              <a:t> Výkonová motivácia v športe</a:t>
            </a:r>
          </a:p>
          <a:p>
            <a:pPr algn="l">
              <a:buFont typeface="Arial" pitchFamily="34" charset="0"/>
              <a:buChar char="•"/>
            </a:pPr>
            <a:r>
              <a:rPr lang="sk-SK" sz="2400" b="1" dirty="0" smtClean="0"/>
              <a:t> Agresivita a násilie v športe</a:t>
            </a:r>
          </a:p>
          <a:p>
            <a:pPr marL="177800" indent="-177800" algn="l">
              <a:buFont typeface="Arial" pitchFamily="34" charset="0"/>
              <a:buChar char="•"/>
            </a:pPr>
            <a:r>
              <a:rPr lang="sk-SK" sz="2400" b="1" dirty="0" smtClean="0"/>
              <a:t>Ž</a:t>
            </a:r>
            <a:r>
              <a:rPr lang="sk-SK" sz="2400" b="1" dirty="0" smtClean="0"/>
              <a:t>ivotný </a:t>
            </a:r>
            <a:r>
              <a:rPr lang="sk-SK" sz="2400" b="1" dirty="0" smtClean="0"/>
              <a:t>štýl športovca</a:t>
            </a:r>
            <a:endParaRPr lang="sk-SK" sz="2400" b="1" dirty="0"/>
          </a:p>
        </p:txBody>
      </p:sp>
      <p:pic>
        <p:nvPicPr>
          <p:cNvPr id="1026" name="Picture 2" descr="C:\Users\Kaťa\Pictures\Fotky\2011\Bulharsko 2011 na fb\P1050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143380"/>
            <a:ext cx="3214678" cy="2411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99032"/>
          </a:xfrm>
        </p:spPr>
        <p:txBody>
          <a:bodyPr>
            <a:normAutofit/>
          </a:bodyPr>
          <a:lstStyle/>
          <a:p>
            <a:r>
              <a:rPr lang="sk-SK" sz="3200" b="1" dirty="0" smtClean="0"/>
              <a:t>Psychologická typológia športu</a:t>
            </a:r>
            <a:endParaRPr lang="sk-SK" sz="3200" b="1" dirty="0"/>
          </a:p>
        </p:txBody>
      </p:sp>
      <p:pic>
        <p:nvPicPr>
          <p:cNvPr id="112642" name="Picture 2" descr="H:\MMM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857651" cy="4767449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4572000" y="1643050"/>
            <a:ext cx="43577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Tradičné kritériá pre členenie:</a:t>
            </a:r>
          </a:p>
          <a:p>
            <a:endParaRPr lang="sk-SK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čas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prostredie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počet ľudí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organizačná povaha</a:t>
            </a:r>
          </a:p>
          <a:p>
            <a:endParaRPr lang="sk-SK" dirty="0"/>
          </a:p>
          <a:p>
            <a:r>
              <a:rPr lang="sk-SK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Členenie podľa počtu   zúčastnených</a:t>
            </a:r>
          </a:p>
          <a:p>
            <a:endParaRPr lang="sk-SK" dirty="0"/>
          </a:p>
          <a:p>
            <a:r>
              <a:rPr lang="sk-SK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Špecifická (psychologická) klasifikácia:</a:t>
            </a:r>
          </a:p>
          <a:p>
            <a:endParaRPr lang="sk-SK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senzoricko-koncentračné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funkčne mobilizačné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esteticko koordinačné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rizikové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heuristicko individuálne (kolektívne)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42844" y="267494"/>
            <a:ext cx="8643998" cy="732614"/>
          </a:xfrm>
        </p:spPr>
        <p:txBody>
          <a:bodyPr>
            <a:normAutofit/>
          </a:bodyPr>
          <a:lstStyle/>
          <a:p>
            <a:r>
              <a:rPr lang="sk-SK" sz="2400" b="1" dirty="0" smtClean="0"/>
              <a:t>Osobnosť športovca – superkompenzačný efekt</a:t>
            </a:r>
            <a:endParaRPr lang="sk-SK" sz="2400" b="1" dirty="0"/>
          </a:p>
        </p:txBody>
      </p:sp>
      <p:pic>
        <p:nvPicPr>
          <p:cNvPr id="2050" name="Picture 2" descr="C:\Users\Kaťa\Pictures\Fotky\2010\Austrian Womens run\ij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428736"/>
            <a:ext cx="4429156" cy="1993881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928662" y="92867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Športovec = osobnosť úplne individuálna a neopakovateľná.</a:t>
            </a:r>
            <a:endParaRPr lang="sk-SK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1142976" y="3571877"/>
            <a:ext cx="72152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4 fázy: 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záťažový podnet 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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 napätie 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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 únava 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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 zotavenie</a:t>
            </a:r>
          </a:p>
          <a:p>
            <a:r>
              <a:rPr lang="sk-SK" sz="1600" dirty="0" smtClean="0"/>
              <a:t>V závislosti od typu temperamentu sa športovec v týchto fázach rôzne prejavuje.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graphicFrame>
        <p:nvGraphicFramePr>
          <p:cNvPr id="12" name="Tabuľka 11"/>
          <p:cNvGraphicFramePr>
            <a:graphicFrameLocks noGrp="1"/>
          </p:cNvGraphicFramePr>
          <p:nvPr/>
        </p:nvGraphicFramePr>
        <p:xfrm>
          <a:off x="1285852" y="4643446"/>
          <a:ext cx="6929486" cy="1643075"/>
        </p:xfrm>
        <a:graphic>
          <a:graphicData uri="http://schemas.openxmlformats.org/drawingml/2006/table">
            <a:tbl>
              <a:tblPr/>
              <a:tblGrid>
                <a:gridCol w="1522964"/>
                <a:gridCol w="1233015"/>
                <a:gridCol w="1287197"/>
                <a:gridCol w="1358953"/>
                <a:gridCol w="1527357"/>
              </a:tblGrid>
              <a:tr h="547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TEMPERAMENT</a:t>
                      </a:r>
                      <a:endParaRPr lang="sk-SK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NÁSTUP</a:t>
                      </a:r>
                      <a:endParaRPr lang="sk-SK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ODOZVA</a:t>
                      </a:r>
                      <a:endParaRPr lang="sk-SK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ODZNIEVANIE</a:t>
                      </a:r>
                      <a:endParaRPr lang="sk-SK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REGENERÁCIA</a:t>
                      </a:r>
                      <a:endParaRPr lang="sk-SK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73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Calibri"/>
                        </a:rPr>
                        <a:t>Cholerik</a:t>
                      </a:r>
                      <a:endParaRPr lang="sk-SK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</a:rPr>
                        <a:t>rýchly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</a:rPr>
                        <a:t>vysoká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</a:rPr>
                        <a:t>rýchle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</a:rPr>
                        <a:t>krátka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Calibri"/>
                        </a:rPr>
                        <a:t>Sangvinik</a:t>
                      </a:r>
                      <a:endParaRPr lang="sk-SK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</a:rPr>
                        <a:t>pomalý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</a:rPr>
                        <a:t>nízka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</a:rPr>
                        <a:t>rýchle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</a:rPr>
                        <a:t>krátka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Calibri"/>
                        </a:rPr>
                        <a:t>Flegmatik</a:t>
                      </a:r>
                      <a:endParaRPr lang="sk-SK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</a:rPr>
                        <a:t>pomalý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</a:rPr>
                        <a:t>nízka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</a:rPr>
                        <a:t>pomalé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</a:rPr>
                        <a:t>krátka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b="1" dirty="0">
                          <a:latin typeface="Times New Roman"/>
                          <a:ea typeface="Calibri"/>
                        </a:rPr>
                        <a:t>Melancholik</a:t>
                      </a:r>
                      <a:endParaRPr lang="sk-SK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Calibri"/>
                        </a:rPr>
                        <a:t>rýchly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Calibri"/>
                        </a:rPr>
                        <a:t>nízka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Calibri"/>
                        </a:rPr>
                        <a:t>pomalé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Calibri"/>
                        </a:rPr>
                        <a:t>dlhá (individuálna)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rmAutofit/>
          </a:bodyPr>
          <a:lstStyle/>
          <a:p>
            <a:r>
              <a:rPr lang="sk-SK" sz="2400" b="1" dirty="0" smtClean="0"/>
              <a:t>Osobnosť športovca – superkompenzačný efekt</a:t>
            </a: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28596" y="1214422"/>
            <a:ext cx="4038600" cy="524829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</a:rPr>
              <a:t>Cholerik</a:t>
            </a:r>
          </a:p>
          <a:p>
            <a:pPr lvl="0">
              <a:buNone/>
            </a:pPr>
            <a:endParaRPr lang="sk-SK" sz="2800" dirty="0" smtClean="0"/>
          </a:p>
          <a:p>
            <a:pPr lvl="1"/>
            <a:r>
              <a:rPr lang="sk-SK" sz="2300" dirty="0" smtClean="0"/>
              <a:t>výbušná osobnosť – krátky, intenzívny športový výkon,</a:t>
            </a:r>
          </a:p>
          <a:p>
            <a:pPr lvl="1"/>
            <a:r>
              <a:rPr lang="sk-SK" sz="2300" dirty="0" smtClean="0"/>
              <a:t> šprint, útočník, športový gymnasta,</a:t>
            </a:r>
          </a:p>
          <a:p>
            <a:pPr lvl="1"/>
            <a:r>
              <a:rPr lang="sk-SK" sz="2300" dirty="0" smtClean="0"/>
              <a:t> 3 – fázový krátky, intenzívny tréning,</a:t>
            </a:r>
          </a:p>
          <a:p>
            <a:pPr lvl="1"/>
            <a:r>
              <a:rPr lang="sk-SK" sz="2300" dirty="0" smtClean="0"/>
              <a:t>rýchla, krátka švihová rozcvička.</a:t>
            </a:r>
          </a:p>
          <a:p>
            <a:pPr lvl="1"/>
            <a:endParaRPr lang="sk-SK" sz="2300" dirty="0" smtClean="0"/>
          </a:p>
          <a:p>
            <a:pPr lvl="0"/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</a:rPr>
              <a:t>Sangvinik</a:t>
            </a:r>
          </a:p>
          <a:p>
            <a:pPr lvl="0">
              <a:buNone/>
            </a:pPr>
            <a:endParaRPr lang="sk-SK" sz="2800" dirty="0" smtClean="0"/>
          </a:p>
          <a:p>
            <a:pPr lvl="1"/>
            <a:r>
              <a:rPr lang="sk-SK" dirty="0" smtClean="0"/>
              <a:t> </a:t>
            </a:r>
            <a:r>
              <a:rPr lang="sk-SK" sz="2300" dirty="0" smtClean="0"/>
              <a:t>ideálny typ pre všetky športy, stredne vytrvalý, väčšinou kapitán, hovorca skupiny,</a:t>
            </a:r>
          </a:p>
          <a:p>
            <a:pPr lvl="1"/>
            <a:r>
              <a:rPr lang="sk-SK" sz="2300" dirty="0" smtClean="0"/>
              <a:t> 2 – fázový tréning so strednou intenzitou.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0" y="1214422"/>
            <a:ext cx="4038600" cy="524829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</a:rPr>
              <a:t>Flegmatik</a:t>
            </a:r>
          </a:p>
          <a:p>
            <a:pPr lvl="0">
              <a:buNone/>
            </a:pPr>
            <a:endParaRPr lang="sk-SK" sz="2800" dirty="0" smtClean="0"/>
          </a:p>
          <a:p>
            <a:pPr lvl="1"/>
            <a:r>
              <a:rPr lang="sk-SK" sz="2300" dirty="0" smtClean="0"/>
              <a:t> odolný, veľmi dobre trénovateľný typ zvládajúci maximálnu zaťaž, </a:t>
            </a:r>
          </a:p>
          <a:p>
            <a:pPr lvl="1"/>
            <a:r>
              <a:rPr lang="sk-SK" sz="2300" dirty="0" smtClean="0"/>
              <a:t> vytrvalostné disciplíny (dlhodobý výkon s nižšou záťažou),</a:t>
            </a:r>
          </a:p>
          <a:p>
            <a:pPr lvl="1"/>
            <a:r>
              <a:rPr lang="sk-SK" sz="2300" dirty="0" smtClean="0"/>
              <a:t> jeden veľmi dlhý tréning (nefázovať, nezaraďovať tréningy krátko po sebe).</a:t>
            </a:r>
          </a:p>
          <a:p>
            <a:pPr lvl="1"/>
            <a:endParaRPr lang="sk-SK" sz="2300" dirty="0" smtClean="0"/>
          </a:p>
          <a:p>
            <a:pPr lvl="0"/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</a:rPr>
              <a:t>Melancholik</a:t>
            </a:r>
          </a:p>
          <a:p>
            <a:pPr lvl="0">
              <a:buNone/>
            </a:pPr>
            <a:endParaRPr lang="sk-SK" sz="2800" dirty="0" smtClean="0"/>
          </a:p>
          <a:p>
            <a:pPr lvl="1"/>
            <a:r>
              <a:rPr lang="sk-SK" sz="2300" dirty="0" smtClean="0"/>
              <a:t>„elegantný športovec“, „prelietavý“, často adrenalínové a rizikové športy,</a:t>
            </a:r>
          </a:p>
          <a:p>
            <a:pPr lvl="1"/>
            <a:r>
              <a:rPr lang="sk-SK" sz="2300" dirty="0" smtClean="0"/>
              <a:t> zvláda všetky druhy športovej záťaže,</a:t>
            </a:r>
          </a:p>
          <a:p>
            <a:pPr lvl="1"/>
            <a:r>
              <a:rPr lang="sk-SK" sz="2300" dirty="0" smtClean="0"/>
              <a:t> pomalá, strečingová rozcvička (naťahovacia, nie švihová).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rmAutofit/>
          </a:bodyPr>
          <a:lstStyle/>
          <a:p>
            <a:r>
              <a:rPr lang="sk-SK" sz="2800" b="1" dirty="0" smtClean="0"/>
              <a:t>Emocionalita športu</a:t>
            </a:r>
            <a:endParaRPr lang="sk-SK" sz="28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1071538" y="1142984"/>
            <a:ext cx="457203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Šport  patrí medzi najviac emotívne záujmové  činnosti človeka.</a:t>
            </a:r>
          </a:p>
          <a:p>
            <a:endParaRPr lang="sk-SK" dirty="0" smtClean="0"/>
          </a:p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Časový postup emócií v športe: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 Pred štartovné stavy</a:t>
            </a:r>
          </a:p>
          <a:p>
            <a:pPr lvl="1">
              <a:buFont typeface="Arial" pitchFamily="34" charset="0"/>
              <a:buChar char="•"/>
            </a:pPr>
            <a:r>
              <a:rPr lang="sk-SK" sz="1400" dirty="0" smtClean="0"/>
              <a:t> sú spojené s blížiacim sa štartom,</a:t>
            </a:r>
          </a:p>
          <a:p>
            <a:pPr lvl="1">
              <a:buFont typeface="Arial" pitchFamily="34" charset="0"/>
              <a:buChar char="•"/>
            </a:pPr>
            <a:r>
              <a:rPr lang="sk-SK" sz="1400" dirty="0" smtClean="0"/>
              <a:t> hlavný príznak: obavy o výsledok, napätie z očakávania, pred štartovná úzkosť</a:t>
            </a:r>
          </a:p>
          <a:p>
            <a:pPr lvl="1">
              <a:buFont typeface="Arial" pitchFamily="34" charset="0"/>
              <a:buChar char="•"/>
            </a:pPr>
            <a:r>
              <a:rPr lang="sk-SK" sz="1400" dirty="0" smtClean="0"/>
              <a:t> gradujú tesne pred zahájením súťaže</a:t>
            </a:r>
          </a:p>
          <a:p>
            <a:pPr lvl="1">
              <a:buFont typeface="Arial" pitchFamily="34" charset="0"/>
              <a:buChar char="•"/>
            </a:pPr>
            <a:r>
              <a:rPr lang="sk-SK" sz="1400" dirty="0" smtClean="0"/>
              <a:t> zhoršujú kvalitu života športovca</a:t>
            </a:r>
          </a:p>
          <a:p>
            <a:pPr lvl="1">
              <a:buFont typeface="Arial" pitchFamily="34" charset="0"/>
              <a:buChar char="•"/>
            </a:pPr>
            <a:r>
              <a:rPr lang="sk-SK" sz="1400" dirty="0" smtClean="0"/>
              <a:t> 2 základné typy pred štartovných stavov:</a:t>
            </a:r>
          </a:p>
          <a:p>
            <a:pPr lvl="2">
              <a:buFont typeface="Arial" pitchFamily="34" charset="0"/>
              <a:buChar char="•"/>
            </a:pPr>
            <a:r>
              <a:rPr lang="sk-SK" sz="1400" b="1" dirty="0" smtClean="0">
                <a:solidFill>
                  <a:schemeClr val="accent2">
                    <a:lumMod val="75000"/>
                  </a:schemeClr>
                </a:solidFill>
              </a:rPr>
              <a:t>Pred štartovná horúčka</a:t>
            </a:r>
          </a:p>
          <a:p>
            <a:pPr lvl="2">
              <a:buFont typeface="Arial" pitchFamily="34" charset="0"/>
              <a:buChar char="•"/>
            </a:pPr>
            <a:r>
              <a:rPr lang="sk-SK" sz="1400" b="1" dirty="0" smtClean="0">
                <a:solidFill>
                  <a:schemeClr val="accent2">
                    <a:lumMod val="75000"/>
                  </a:schemeClr>
                </a:solidFill>
              </a:rPr>
              <a:t>Pred štartovná apatia</a:t>
            </a:r>
          </a:p>
          <a:p>
            <a:pPr lvl="8"/>
            <a:endParaRPr lang="sk-SK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 Súťažné stavy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 Po súťažné stavy</a:t>
            </a:r>
          </a:p>
          <a:p>
            <a:pPr lvl="1"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sk-SK" sz="1400" dirty="0" smtClean="0"/>
              <a:t>zásadne ovplyvnené dosiahnutým výsledkom,</a:t>
            </a:r>
          </a:p>
          <a:p>
            <a:pPr lvl="1">
              <a:buFont typeface="Arial" pitchFamily="34" charset="0"/>
              <a:buChar char="•"/>
            </a:pPr>
            <a:r>
              <a:rPr lang="sk-SK" sz="1400" b="1" dirty="0" smtClean="0"/>
              <a:t> </a:t>
            </a:r>
            <a:r>
              <a:rPr lang="sk-SK" sz="1400" dirty="0" smtClean="0"/>
              <a:t>eufória prekrýva všetko ostatné,</a:t>
            </a:r>
          </a:p>
          <a:p>
            <a:pPr lvl="1">
              <a:buFont typeface="Arial" pitchFamily="34" charset="0"/>
              <a:buChar char="•"/>
            </a:pPr>
            <a:r>
              <a:rPr lang="sk-SK" sz="1400" b="1" dirty="0" smtClean="0"/>
              <a:t> </a:t>
            </a:r>
            <a:r>
              <a:rPr lang="sk-SK" sz="1400" dirty="0" smtClean="0"/>
              <a:t>látky endorfíny zvyšujú odolnosť voči únave ,</a:t>
            </a:r>
          </a:p>
          <a:p>
            <a:pPr lvl="1">
              <a:buFont typeface="Arial" pitchFamily="34" charset="0"/>
              <a:buChar char="•"/>
            </a:pPr>
            <a:r>
              <a:rPr lang="sk-SK" sz="1400" b="1" dirty="0" smtClean="0"/>
              <a:t> </a:t>
            </a:r>
            <a:r>
              <a:rPr lang="sk-SK" sz="1400" dirty="0" smtClean="0"/>
              <a:t>v prípade neúspechu – smútok, frustrácia</a:t>
            </a:r>
            <a:endParaRPr lang="sk-SK" b="1" dirty="0" smtClean="0"/>
          </a:p>
          <a:p>
            <a:pPr>
              <a:buFont typeface="Arial" pitchFamily="34" charset="0"/>
              <a:buChar char="•"/>
            </a:pP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435" name="Picture 3" descr="C:\Users\Kaťa\Pictures\Fotky\Moja láska\okolo Priglu 16.10.2010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143380"/>
            <a:ext cx="2928926" cy="2468258"/>
          </a:xfrm>
          <a:prstGeom prst="rect">
            <a:avLst/>
          </a:prstGeom>
          <a:noFill/>
        </p:spPr>
      </p:pic>
      <p:pic>
        <p:nvPicPr>
          <p:cNvPr id="18436" name="Picture 4" descr="C:\Users\Kaťa\Pictures\Fotky\Moja láska\okolo Priglu 16.10.2010\P103019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8604"/>
            <a:ext cx="2571768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smtClean="0"/>
              <a:t>Regulácia psychických stavov </a:t>
            </a:r>
            <a:endParaRPr lang="sk-SK" sz="2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500175"/>
            <a:ext cx="4038600" cy="47482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Typické stresory v športe:</a:t>
            </a:r>
          </a:p>
          <a:p>
            <a:r>
              <a:rPr lang="sk-SK" sz="1400" dirty="0" smtClean="0"/>
              <a:t>napätie z očakávania</a:t>
            </a:r>
          </a:p>
          <a:p>
            <a:r>
              <a:rPr lang="sk-SK" sz="1400" dirty="0" smtClean="0"/>
              <a:t>porážka, krivda</a:t>
            </a:r>
          </a:p>
          <a:p>
            <a:r>
              <a:rPr lang="sk-SK" sz="1400" dirty="0" smtClean="0"/>
              <a:t>zranenie, choroba, nominačné kritériá</a:t>
            </a:r>
          </a:p>
          <a:p>
            <a:r>
              <a:rPr lang="sk-SK" sz="1400" dirty="0" smtClean="0"/>
              <a:t>deficit financií, diskvalifikácia, dištanc</a:t>
            </a:r>
          </a:p>
          <a:p>
            <a:r>
              <a:rPr lang="sk-SK" sz="1400" dirty="0" smtClean="0"/>
              <a:t>náročnosť programu</a:t>
            </a:r>
          </a:p>
          <a:p>
            <a:pPr lvl="1"/>
            <a:r>
              <a:rPr lang="sk-SK" sz="1200" dirty="0" smtClean="0"/>
              <a:t>nadmerné a obtiažne úlohy</a:t>
            </a:r>
          </a:p>
          <a:p>
            <a:pPr lvl="1"/>
            <a:r>
              <a:rPr lang="sk-SK" sz="1200" dirty="0" smtClean="0"/>
              <a:t>enormná námaha</a:t>
            </a:r>
          </a:p>
          <a:p>
            <a:pPr lvl="1"/>
            <a:r>
              <a:rPr lang="sk-SK" sz="1200" dirty="0" smtClean="0"/>
              <a:t>frustrácia</a:t>
            </a:r>
          </a:p>
          <a:p>
            <a:pPr lvl="1"/>
            <a:r>
              <a:rPr lang="sk-SK" sz="1200" dirty="0" smtClean="0"/>
              <a:t>nedostatok času</a:t>
            </a:r>
          </a:p>
          <a:p>
            <a:pPr lvl="1">
              <a:buNone/>
            </a:pPr>
            <a:endParaRPr lang="sk-SK" sz="1200" dirty="0" smtClean="0"/>
          </a:p>
          <a:p>
            <a:pPr lvl="1">
              <a:buNone/>
            </a:pPr>
            <a:endParaRPr lang="sk-SK" sz="1200" dirty="0" smtClean="0"/>
          </a:p>
          <a:p>
            <a:pPr>
              <a:buNone/>
            </a:pPr>
            <a:endParaRPr lang="sk-SK" sz="1400" dirty="0" smtClean="0"/>
          </a:p>
          <a:p>
            <a:pPr>
              <a:buNone/>
            </a:pPr>
            <a:endParaRPr lang="sk-SK" sz="1400" dirty="0" smtClean="0"/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endParaRPr lang="sk-SK" sz="2000" dirty="0"/>
          </a:p>
        </p:txBody>
      </p:sp>
      <p:pic>
        <p:nvPicPr>
          <p:cNvPr id="12" name="Zástupný symbol obsahu 11" descr="5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2910" y="4214818"/>
            <a:ext cx="2928958" cy="2196719"/>
          </a:xfrm>
        </p:spPr>
      </p:pic>
      <p:sp>
        <p:nvSpPr>
          <p:cNvPr id="14" name="BlokTextu 13"/>
          <p:cNvSpPr txBox="1"/>
          <p:nvPr/>
        </p:nvSpPr>
        <p:spPr>
          <a:xfrm>
            <a:off x="4572000" y="1500174"/>
            <a:ext cx="414340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Prostriedky regulácie na zvýšenie odolnosti športovca:</a:t>
            </a:r>
          </a:p>
          <a:p>
            <a:endParaRPr lang="sk-SK" sz="20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k-SK" sz="1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Biologické</a:t>
            </a:r>
          </a:p>
          <a:p>
            <a:pPr lvl="1">
              <a:buFont typeface="Arial" pitchFamily="34" charset="0"/>
              <a:buChar char="•"/>
            </a:pPr>
            <a:r>
              <a:rPr lang="sk-SK" sz="1400" dirty="0" smtClean="0"/>
              <a:t> spánok</a:t>
            </a:r>
          </a:p>
          <a:p>
            <a:pPr lvl="1">
              <a:buFont typeface="Arial" pitchFamily="34" charset="0"/>
              <a:buChar char="•"/>
            </a:pPr>
            <a:r>
              <a:rPr lang="sk-SK" sz="1400" dirty="0" smtClean="0"/>
              <a:t> výživa (pitný režim)</a:t>
            </a:r>
          </a:p>
          <a:p>
            <a:pPr lvl="1">
              <a:buFont typeface="Arial" pitchFamily="34" charset="0"/>
              <a:buChar char="•"/>
            </a:pPr>
            <a:r>
              <a:rPr lang="sk-SK" sz="1400" dirty="0" smtClean="0"/>
              <a:t> psychofarmaceutiká (vitamíny)</a:t>
            </a:r>
          </a:p>
          <a:p>
            <a:pPr lvl="1"/>
            <a:endParaRPr lang="sk-SK" sz="1400" dirty="0" smtClean="0"/>
          </a:p>
          <a:p>
            <a:pPr marL="0" lvl="1">
              <a:buFont typeface="Arial" pitchFamily="34" charset="0"/>
              <a:buChar char="•"/>
            </a:pPr>
            <a:r>
              <a:rPr lang="sk-SK" sz="1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Fyziologické</a:t>
            </a:r>
          </a:p>
          <a:p>
            <a:pPr marL="457200" lvl="2">
              <a:buFont typeface="Arial" pitchFamily="34" charset="0"/>
              <a:buChar char="•"/>
            </a:pPr>
            <a:r>
              <a:rPr lang="sk-SK" sz="1400" dirty="0" smtClean="0"/>
              <a:t> rozcvičenie</a:t>
            </a:r>
          </a:p>
          <a:p>
            <a:pPr marL="457200" lvl="2">
              <a:buFont typeface="Arial" pitchFamily="34" charset="0"/>
              <a:buChar char="•"/>
            </a:pPr>
            <a:r>
              <a:rPr lang="sk-SK" sz="1400" dirty="0" smtClean="0"/>
              <a:t> dychové cvičenia</a:t>
            </a:r>
          </a:p>
          <a:p>
            <a:pPr marL="457200" lvl="2">
              <a:buFont typeface="Arial" pitchFamily="34" charset="0"/>
              <a:buChar char="•"/>
            </a:pPr>
            <a:r>
              <a:rPr lang="sk-SK" sz="1400" dirty="0" smtClean="0"/>
              <a:t> kompenzačné cvičenia</a:t>
            </a:r>
          </a:p>
          <a:p>
            <a:pPr marL="457200" lvl="2">
              <a:buFont typeface="Arial" pitchFamily="34" charset="0"/>
              <a:buChar char="•"/>
            </a:pPr>
            <a:r>
              <a:rPr lang="sk-SK" sz="1400" dirty="0" smtClean="0"/>
              <a:t> masáže</a:t>
            </a:r>
          </a:p>
          <a:p>
            <a:pPr marL="457200" lvl="2">
              <a:buFont typeface="Arial" pitchFamily="34" charset="0"/>
              <a:buChar char="•"/>
            </a:pPr>
            <a:endParaRPr lang="sk-SK" sz="1400" dirty="0" smtClean="0"/>
          </a:p>
          <a:p>
            <a:pPr marL="0" lvl="2">
              <a:buFont typeface="Arial" pitchFamily="34" charset="0"/>
              <a:buChar char="•"/>
            </a:pPr>
            <a:r>
              <a:rPr lang="sk-SK" sz="1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Psychologické</a:t>
            </a:r>
          </a:p>
          <a:p>
            <a:pPr marL="457200" lvl="3">
              <a:buFont typeface="Arial" pitchFamily="34" charset="0"/>
              <a:buChar char="•"/>
            </a:pPr>
            <a:r>
              <a:rPr lang="sk-SK" sz="1400" dirty="0" smtClean="0"/>
              <a:t> slovné pôsobenie</a:t>
            </a:r>
          </a:p>
          <a:p>
            <a:pPr marL="457200" lvl="3">
              <a:buFont typeface="Arial" pitchFamily="34" charset="0"/>
              <a:buChar char="•"/>
            </a:pPr>
            <a:r>
              <a:rPr lang="sk-SK" sz="1400" dirty="0" smtClean="0"/>
              <a:t> náhradná činnosť (odviesť pozornosť)</a:t>
            </a:r>
          </a:p>
          <a:p>
            <a:pPr marL="457200" lvl="3">
              <a:buFont typeface="Arial" pitchFamily="34" charset="0"/>
              <a:buChar char="•"/>
            </a:pPr>
            <a:r>
              <a:rPr lang="sk-SK" sz="1400" dirty="0" smtClean="0"/>
              <a:t> zníženie požiadaviek</a:t>
            </a:r>
          </a:p>
          <a:p>
            <a:pPr marL="457200" lvl="3">
              <a:buFont typeface="Arial" pitchFamily="34" charset="0"/>
              <a:buChar char="•"/>
            </a:pPr>
            <a:r>
              <a:rPr lang="sk-SK" sz="1400" dirty="0" smtClean="0"/>
              <a:t> magické prostriedky (plyšové hračky)</a:t>
            </a:r>
          </a:p>
          <a:p>
            <a:pPr lvl="2"/>
            <a:endParaRPr lang="sk-SK" sz="1400" dirty="0" smtClean="0"/>
          </a:p>
          <a:p>
            <a:pPr lvl="1">
              <a:buFont typeface="Arial" pitchFamily="34" charset="0"/>
              <a:buChar char="•"/>
            </a:pPr>
            <a:endParaRPr lang="sk-SK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6115064" cy="875490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effectLst/>
              </a:rPr>
              <a:t>Motivácia v športe podľa S. Butta</a:t>
            </a:r>
            <a:endParaRPr lang="sk-SK" sz="2400" b="1" dirty="0">
              <a:effectLst/>
            </a:endParaRPr>
          </a:p>
        </p:txBody>
      </p:sp>
      <p:pic>
        <p:nvPicPr>
          <p:cNvPr id="4" name="Zástupný symbol obsahu 3" descr="Katk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0694" y="3786190"/>
            <a:ext cx="3345180" cy="2674947"/>
          </a:xfrm>
        </p:spPr>
      </p:pic>
      <p:sp>
        <p:nvSpPr>
          <p:cNvPr id="5" name="BlokTextu 4"/>
          <p:cNvSpPr txBox="1"/>
          <p:nvPr/>
        </p:nvSpPr>
        <p:spPr>
          <a:xfrm>
            <a:off x="428596" y="1500174"/>
            <a:ext cx="478634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Biologická motivácia</a:t>
            </a:r>
          </a:p>
          <a:p>
            <a:pPr lvl="1">
              <a:buFont typeface="Arial" pitchFamily="34" charset="0"/>
              <a:buChar char="•"/>
            </a:pPr>
            <a:r>
              <a:rPr lang="sk-SK" sz="1400" dirty="0" smtClean="0"/>
              <a:t> životná sila a energia</a:t>
            </a:r>
          </a:p>
          <a:p>
            <a:pPr lvl="1">
              <a:buFont typeface="Arial" pitchFamily="34" charset="0"/>
              <a:buChar char="•"/>
            </a:pPr>
            <a:r>
              <a:rPr lang="sk-SK" sz="1400" dirty="0" smtClean="0"/>
              <a:t> boj o prežitie</a:t>
            </a:r>
          </a:p>
          <a:p>
            <a:pPr lvl="1">
              <a:buFont typeface="Arial" pitchFamily="34" charset="0"/>
              <a:buChar char="•"/>
            </a:pPr>
            <a:r>
              <a:rPr lang="sk-SK" sz="1400" dirty="0" smtClean="0"/>
              <a:t> vôľa zvíťaziť</a:t>
            </a: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Psychologická motivácia</a:t>
            </a:r>
          </a:p>
          <a:p>
            <a:pPr lvl="1">
              <a:buFont typeface="Arial" pitchFamily="34" charset="0"/>
              <a:buChar char="•"/>
            </a:pPr>
            <a:r>
              <a:rPr lang="sk-SK" sz="1400" dirty="0" smtClean="0"/>
              <a:t> agresivita</a:t>
            </a:r>
          </a:p>
          <a:p>
            <a:pPr lvl="1">
              <a:buFont typeface="Arial" pitchFamily="34" charset="0"/>
              <a:buChar char="•"/>
            </a:pPr>
            <a:r>
              <a:rPr lang="sk-SK" sz="1400" dirty="0" smtClean="0"/>
              <a:t> konflikt</a:t>
            </a:r>
          </a:p>
          <a:p>
            <a:pPr lvl="1">
              <a:buFont typeface="Arial" pitchFamily="34" charset="0"/>
              <a:buChar char="•"/>
            </a:pPr>
            <a:r>
              <a:rPr lang="sk-SK" sz="1400" dirty="0" smtClean="0"/>
              <a:t> schopnosť</a:t>
            </a:r>
            <a:endParaRPr lang="sk-SK" sz="1600" dirty="0" smtClean="0"/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Sociálna motivácia</a:t>
            </a:r>
          </a:p>
          <a:p>
            <a:pPr lvl="1">
              <a:buFont typeface="Arial" pitchFamily="34" charset="0"/>
              <a:buChar char="•"/>
            </a:pPr>
            <a:r>
              <a:rPr lang="sk-SK" sz="1400" dirty="0" smtClean="0"/>
              <a:t> súťaživosť</a:t>
            </a:r>
          </a:p>
          <a:p>
            <a:pPr lvl="1">
              <a:buFont typeface="Arial" pitchFamily="34" charset="0"/>
              <a:buChar char="•"/>
            </a:pPr>
            <a:r>
              <a:rPr lang="sk-SK" sz="1400" dirty="0" smtClean="0"/>
              <a:t> spolupráca</a:t>
            </a:r>
          </a:p>
          <a:p>
            <a:pPr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Stimulovanie ako motivácia: modelovanie športovej motivácie (odmeny za športový výkon)</a:t>
            </a:r>
          </a:p>
          <a:p>
            <a:pPr lvl="1">
              <a:buFont typeface="Arial" pitchFamily="34" charset="0"/>
              <a:buChar char="•"/>
            </a:pPr>
            <a:r>
              <a:rPr lang="sk-SK" sz="1400" dirty="0" smtClean="0"/>
              <a:t>vonkajšie stimulovanie: </a:t>
            </a:r>
          </a:p>
          <a:p>
            <a:pPr lvl="1"/>
            <a:r>
              <a:rPr lang="sk-SK" sz="1400" dirty="0" smtClean="0"/>
              <a:t>uznanie, pozornosť, ceny, peniaze, postavenie, spoločenský štatút</a:t>
            </a:r>
          </a:p>
          <a:p>
            <a:pPr lvl="1">
              <a:buFont typeface="Arial" pitchFamily="34" charset="0"/>
              <a:buChar char="•"/>
            </a:pPr>
            <a:r>
              <a:rPr lang="sk-SK" sz="1400" dirty="0" smtClean="0"/>
              <a:t>vnútorné stimulovanie: </a:t>
            </a:r>
          </a:p>
          <a:p>
            <a:pPr lvl="1"/>
            <a:r>
              <a:rPr lang="sk-SK" sz="1400" dirty="0" smtClean="0"/>
              <a:t>pocit, uspokojenie, sebaúcta, dôvera, potvrdenie osobnosti</a:t>
            </a:r>
            <a:endParaRPr lang="sk-SK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143116"/>
            <a:ext cx="21050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rmAutofit/>
          </a:bodyPr>
          <a:lstStyle/>
          <a:p>
            <a:r>
              <a:rPr lang="sk-SK" sz="2800" b="1" dirty="0" smtClean="0"/>
              <a:t>Agresivita a násilie v športe</a:t>
            </a:r>
            <a:endParaRPr lang="sk-SK" sz="2800" b="1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071547"/>
            <a:ext cx="4038600" cy="5176854"/>
          </a:xfrm>
        </p:spPr>
        <p:txBody>
          <a:bodyPr>
            <a:normAutofit/>
          </a:bodyPr>
          <a:lstStyle/>
          <a:p>
            <a:pPr marL="93663" indent="-28575">
              <a:buNone/>
            </a:pPr>
            <a:r>
              <a:rPr lang="sk-SK" sz="1800" b="1" dirty="0" smtClean="0">
                <a:solidFill>
                  <a:schemeClr val="accent5"/>
                </a:solidFill>
              </a:rPr>
              <a:t>Delenie športov podľa prejavenej agresivity:</a:t>
            </a:r>
          </a:p>
          <a:p>
            <a:pPr>
              <a:buAutoNum type="arabicPeriod"/>
            </a:pPr>
            <a:r>
              <a:rPr lang="sk-SK" sz="1800" dirty="0" smtClean="0">
                <a:solidFill>
                  <a:schemeClr val="accent5"/>
                </a:solidFill>
              </a:rPr>
              <a:t>Skupina </a:t>
            </a:r>
          </a:p>
          <a:p>
            <a:pPr lvl="1"/>
            <a:r>
              <a:rPr lang="sk-SK" sz="1600" dirty="0" smtClean="0"/>
              <a:t>a</a:t>
            </a:r>
            <a:r>
              <a:rPr lang="sk-SK" sz="1600" dirty="0" smtClean="0"/>
              <a:t>gresivita ako podstatná súčasť</a:t>
            </a:r>
          </a:p>
          <a:p>
            <a:pPr>
              <a:buAutoNum type="arabicPeriod"/>
            </a:pPr>
            <a:r>
              <a:rPr lang="sk-SK" sz="1800" dirty="0" smtClean="0">
                <a:solidFill>
                  <a:schemeClr val="accent5"/>
                </a:solidFill>
              </a:rPr>
              <a:t>Skupina</a:t>
            </a:r>
          </a:p>
          <a:p>
            <a:pPr lvl="1"/>
            <a:r>
              <a:rPr lang="sk-SK" sz="1600" dirty="0" smtClean="0"/>
              <a:t>a</a:t>
            </a:r>
            <a:r>
              <a:rPr lang="sk-SK" sz="1600" dirty="0" smtClean="0"/>
              <a:t>gresivita nie je podstatou, ale je predpoklad výskytu</a:t>
            </a:r>
          </a:p>
          <a:p>
            <a:pPr>
              <a:buAutoNum type="arabicPeriod"/>
            </a:pPr>
            <a:r>
              <a:rPr lang="sk-SK" sz="1800" dirty="0" smtClean="0">
                <a:solidFill>
                  <a:schemeClr val="accent5"/>
                </a:solidFill>
              </a:rPr>
              <a:t>Skupina</a:t>
            </a:r>
          </a:p>
          <a:p>
            <a:pPr lvl="1"/>
            <a:r>
              <a:rPr lang="sk-SK" sz="1600" dirty="0" smtClean="0"/>
              <a:t>n</a:t>
            </a:r>
            <a:r>
              <a:rPr lang="sk-SK" sz="1600" dirty="0" smtClean="0"/>
              <a:t>epredpokladá sa zvýšená miera agresivity</a:t>
            </a:r>
          </a:p>
          <a:p>
            <a:pPr>
              <a:buAutoNum type="arabicPeriod"/>
            </a:pPr>
            <a:r>
              <a:rPr lang="sk-SK" sz="1800" dirty="0" smtClean="0">
                <a:solidFill>
                  <a:schemeClr val="accent5"/>
                </a:solidFill>
              </a:rPr>
              <a:t>Skupina</a:t>
            </a:r>
          </a:p>
          <a:p>
            <a:pPr lvl="1"/>
            <a:r>
              <a:rPr lang="sk-SK" sz="1600" dirty="0" smtClean="0"/>
              <a:t>v</a:t>
            </a:r>
            <a:r>
              <a:rPr lang="sk-SK" sz="1600" dirty="0" smtClean="0"/>
              <a:t>eľmi nízky výskyt</a:t>
            </a:r>
          </a:p>
          <a:p>
            <a:pPr>
              <a:buAutoNum type="arabicPeriod"/>
            </a:pPr>
            <a:r>
              <a:rPr lang="sk-SK" sz="1800" dirty="0" smtClean="0">
                <a:solidFill>
                  <a:schemeClr val="accent5"/>
                </a:solidFill>
              </a:rPr>
              <a:t>Skupina</a:t>
            </a:r>
          </a:p>
          <a:p>
            <a:pPr lvl="1"/>
            <a:r>
              <a:rPr lang="sk-SK" sz="1600" dirty="0" smtClean="0"/>
              <a:t>v</a:t>
            </a:r>
            <a:r>
              <a:rPr lang="sk-SK" sz="1600" dirty="0" smtClean="0"/>
              <a:t>o forme výčitiek smerovaných k rozhodcovi</a:t>
            </a:r>
            <a:endParaRPr lang="sk-SK" sz="1600" dirty="0"/>
          </a:p>
        </p:txBody>
      </p:sp>
      <p:sp>
        <p:nvSpPr>
          <p:cNvPr id="6" name="BlokTextu 5"/>
          <p:cNvSpPr txBox="1"/>
          <p:nvPr/>
        </p:nvSpPr>
        <p:spPr>
          <a:xfrm>
            <a:off x="928662" y="1214422"/>
            <a:ext cx="3286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5"/>
                </a:solidFill>
              </a:rPr>
              <a:t>Spôsoby prejavovania:</a:t>
            </a:r>
          </a:p>
          <a:p>
            <a:endParaRPr lang="sk-SK" b="1" dirty="0" smtClean="0">
              <a:solidFill>
                <a:schemeClr val="accent5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smtClean="0"/>
              <a:t>symboly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smtClean="0"/>
              <a:t>verbálna komunikácia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smtClean="0"/>
              <a:t>neverbálne prejavy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928662" y="578645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heteroagresivita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autoagresivita</a:t>
            </a:r>
            <a:endParaRPr lang="sk-SK" dirty="0"/>
          </a:p>
        </p:txBody>
      </p:sp>
      <p:pic>
        <p:nvPicPr>
          <p:cNvPr id="1027" name="Picture 3" descr="H:\MMM\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928934"/>
            <a:ext cx="3831551" cy="2555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dšenie">
  <a:themeElements>
    <a:clrScheme name="Vlastná 9">
      <a:dk1>
        <a:srgbClr val="00349E"/>
      </a:dk1>
      <a:lt1>
        <a:sysClr val="window" lastClr="FFFFFF"/>
      </a:lt1>
      <a:dk2>
        <a:srgbClr val="151515"/>
      </a:dk2>
      <a:lt2>
        <a:srgbClr val="D2D2D2"/>
      </a:lt2>
      <a:accent1>
        <a:srgbClr val="17BBFD"/>
      </a:accent1>
      <a:accent2>
        <a:srgbClr val="4B98FF"/>
      </a:accent2>
      <a:accent3>
        <a:srgbClr val="2B71FF"/>
      </a:accent3>
      <a:accent4>
        <a:srgbClr val="002676"/>
      </a:accent4>
      <a:accent5>
        <a:srgbClr val="005BD3"/>
      </a:accent5>
      <a:accent6>
        <a:srgbClr val="00349E"/>
      </a:accent6>
      <a:hlink>
        <a:srgbClr val="17BBFD"/>
      </a:hlink>
      <a:folHlink>
        <a:srgbClr val="00194F"/>
      </a:folHlink>
    </a:clrScheme>
    <a:fontScheme name="Nadšeni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Nadšeni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330</TotalTime>
  <Words>677</Words>
  <Application>Microsoft Office PowerPoint</Application>
  <PresentationFormat>Prezentácia na obrazovke (4:3)</PresentationFormat>
  <Paragraphs>206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Nadšenie</vt:lpstr>
      <vt:lpstr>    Technická univerzita v Košiciach, Ekonomická fakulta,  Boženy Němcovej 32, 040 01  Košice   </vt:lpstr>
      <vt:lpstr>Čomu sa budeme venovať?</vt:lpstr>
      <vt:lpstr>Psychologická typológia športu</vt:lpstr>
      <vt:lpstr>Osobnosť športovca – superkompenzačný efekt</vt:lpstr>
      <vt:lpstr>Osobnosť športovca – superkompenzačný efekt</vt:lpstr>
      <vt:lpstr>Emocionalita športu</vt:lpstr>
      <vt:lpstr>Regulácia psychických stavov </vt:lpstr>
      <vt:lpstr>Motivácia v športe podľa S. Butta</vt:lpstr>
      <vt:lpstr>Agresivita a násilie v športe</vt:lpstr>
      <vt:lpstr>Životný štýl športovca – A a B typ osobnosti</vt:lpstr>
      <vt:lpstr>Životný štýl športovca – A a B typ osobnosti</vt:lpstr>
      <vt:lpstr>         Ďakujem za pozornosť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Technická univerzita v Košiciach, Ekonomická fakulta, Boženy Němcovej 32, 040 01  Košice</dc:title>
  <dc:creator>Kaťa</dc:creator>
  <cp:lastModifiedBy>Kaťa</cp:lastModifiedBy>
  <cp:revision>31</cp:revision>
  <dcterms:created xsi:type="dcterms:W3CDTF">2011-10-12T23:27:51Z</dcterms:created>
  <dcterms:modified xsi:type="dcterms:W3CDTF">2011-11-10T09:25:37Z</dcterms:modified>
</cp:coreProperties>
</file>